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handoutMasterIdLst>
    <p:handoutMasterId r:id="rId59"/>
  </p:handoutMasterIdLst>
  <p:sldIdLst>
    <p:sldId id="1053" r:id="rId2"/>
    <p:sldId id="1104" r:id="rId3"/>
    <p:sldId id="1056" r:id="rId4"/>
    <p:sldId id="1169" r:id="rId5"/>
    <p:sldId id="2269" r:id="rId6"/>
    <p:sldId id="2255" r:id="rId7"/>
    <p:sldId id="2289" r:id="rId8"/>
    <p:sldId id="2256" r:id="rId9"/>
    <p:sldId id="1715" r:id="rId10"/>
    <p:sldId id="2283" r:id="rId11"/>
    <p:sldId id="2284" r:id="rId12"/>
    <p:sldId id="2290" r:id="rId13"/>
    <p:sldId id="2258" r:id="rId14"/>
    <p:sldId id="2291" r:id="rId15"/>
    <p:sldId id="2259" r:id="rId16"/>
    <p:sldId id="2260" r:id="rId17"/>
    <p:sldId id="260" r:id="rId18"/>
    <p:sldId id="2248" r:id="rId19"/>
    <p:sldId id="2253" r:id="rId20"/>
    <p:sldId id="2252" r:id="rId21"/>
    <p:sldId id="1151" r:id="rId22"/>
    <p:sldId id="2268" r:id="rId23"/>
    <p:sldId id="2267" r:id="rId24"/>
    <p:sldId id="2266" r:id="rId25"/>
    <p:sldId id="2262" r:id="rId26"/>
    <p:sldId id="1152" r:id="rId27"/>
    <p:sldId id="2263" r:id="rId28"/>
    <p:sldId id="1154" r:id="rId29"/>
    <p:sldId id="2270" r:id="rId30"/>
    <p:sldId id="2245" r:id="rId31"/>
    <p:sldId id="2271" r:id="rId32"/>
    <p:sldId id="1155" r:id="rId33"/>
    <p:sldId id="2272" r:id="rId34"/>
    <p:sldId id="2273" r:id="rId35"/>
    <p:sldId id="2274" r:id="rId36"/>
    <p:sldId id="2275" r:id="rId37"/>
    <p:sldId id="1156" r:id="rId38"/>
    <p:sldId id="2276" r:id="rId39"/>
    <p:sldId id="2277" r:id="rId40"/>
    <p:sldId id="2278" r:id="rId41"/>
    <p:sldId id="2279" r:id="rId42"/>
    <p:sldId id="2280" r:id="rId43"/>
    <p:sldId id="1157" r:id="rId44"/>
    <p:sldId id="2281" r:id="rId45"/>
    <p:sldId id="2282" r:id="rId46"/>
    <p:sldId id="1158" r:id="rId47"/>
    <p:sldId id="2285" r:id="rId48"/>
    <p:sldId id="2286" r:id="rId49"/>
    <p:sldId id="2287" r:id="rId50"/>
    <p:sldId id="2288" r:id="rId51"/>
    <p:sldId id="1162" r:id="rId52"/>
    <p:sldId id="1061" r:id="rId53"/>
    <p:sldId id="2264" r:id="rId54"/>
    <p:sldId id="2265" r:id="rId55"/>
    <p:sldId id="2244" r:id="rId56"/>
    <p:sldId id="1130" r:id="rId57"/>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7" userDrawn="1">
          <p15:clr>
            <a:srgbClr val="A4A3A4"/>
          </p15:clr>
        </p15:guide>
        <p15:guide id="2" pos="3833" userDrawn="1">
          <p15:clr>
            <a:srgbClr val="A4A3A4"/>
          </p15:clr>
        </p15:guide>
        <p15:guide id="3" pos="998" userDrawn="1">
          <p15:clr>
            <a:srgbClr val="A4A3A4"/>
          </p15:clr>
        </p15:guide>
        <p15:guide id="4" pos="7152">
          <p15:clr>
            <a:srgbClr val="A4A3A4"/>
          </p15:clr>
        </p15:guide>
        <p15:guide id="5" orient="horz" pos="1620" userDrawn="1">
          <p15:clr>
            <a:srgbClr val="A4A3A4"/>
          </p15:clr>
        </p15:guide>
        <p15:guide id="6" pos="2857" userDrawn="1">
          <p15:clr>
            <a:srgbClr val="A4A3A4"/>
          </p15:clr>
        </p15:guide>
        <p15:guide id="7" pos="3220" userDrawn="1">
          <p15:clr>
            <a:srgbClr val="A4A3A4"/>
          </p15:clr>
        </p15:guide>
        <p15:guide id="8" pos="5352"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7A71"/>
    <a:srgbClr val="C24538"/>
    <a:srgbClr val="5C7192"/>
    <a:srgbClr val="788BA9"/>
    <a:srgbClr val="111217"/>
    <a:srgbClr val="B7B5BD"/>
    <a:srgbClr val="B1AEB5"/>
    <a:srgbClr val="93929C"/>
    <a:srgbClr val="A6A5AD"/>
    <a:srgbClr val="F9F8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434" autoAdjust="0"/>
  </p:normalViewPr>
  <p:slideViewPr>
    <p:cSldViewPr snapToGrid="0">
      <p:cViewPr varScale="1">
        <p:scale>
          <a:sx n="90" d="100"/>
          <a:sy n="90" d="100"/>
        </p:scale>
        <p:origin x="-762" y="-96"/>
      </p:cViewPr>
      <p:guideLst>
        <p:guide orient="horz" pos="2187"/>
        <p:guide orient="horz" pos="1620"/>
        <p:guide pos="3833"/>
        <p:guide pos="998"/>
        <p:guide pos="7152"/>
        <p:guide pos="2857"/>
        <p:guide pos="3220"/>
        <p:guide pos="5352"/>
      </p:guideLst>
    </p:cSldViewPr>
  </p:slideViewPr>
  <p:notesTextViewPr>
    <p:cViewPr>
      <p:scale>
        <a:sx n="1" d="1"/>
        <a:sy n="1" d="1"/>
      </p:scale>
      <p:origin x="0" y="0"/>
    </p:cViewPr>
  </p:notesTextViewPr>
  <p:sorterViewPr>
    <p:cViewPr varScale="1">
      <p:scale>
        <a:sx n="1" d="1"/>
        <a:sy n="1" d="1"/>
      </p:scale>
      <p:origin x="0" y="-4422"/>
    </p:cViewPr>
  </p:sorterViewPr>
  <p:notesViewPr>
    <p:cSldViewPr snapToGrid="0">
      <p:cViewPr varScale="1">
        <p:scale>
          <a:sx n="57" d="100"/>
          <a:sy n="57" d="100"/>
        </p:scale>
        <p:origin x="2808" y="42"/>
      </p:cViewPr>
      <p:guideLst/>
    </p:cSldViewPr>
  </p:notesViewPr>
  <p:gridSpacing cx="468172800" cy="468172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pPr/>
              <a:t>11/15/2018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pPr/>
              <a:t>‹#›</a:t>
            </a:fld>
            <a:endParaRPr lang="en-US"/>
          </a:p>
        </p:txBody>
      </p:sp>
    </p:spTree>
    <p:extLst>
      <p:ext uri="{BB962C8B-B14F-4D97-AF65-F5344CB8AC3E}">
        <p14:creationId xmlns:p14="http://schemas.microsoft.com/office/powerpoint/2010/main" xmlns="" val="1843046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pPr/>
              <a:t>11/15/2018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pPr/>
              <a:t>‹#›</a:t>
            </a:fld>
            <a:endParaRPr lang="en-US"/>
          </a:p>
        </p:txBody>
      </p:sp>
    </p:spTree>
    <p:extLst>
      <p:ext uri="{BB962C8B-B14F-4D97-AF65-F5344CB8AC3E}">
        <p14:creationId xmlns:p14="http://schemas.microsoft.com/office/powerpoint/2010/main" xmlns="" val="263640334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1</a:t>
            </a:fld>
            <a:endParaRPr lang="en-US"/>
          </a:p>
        </p:txBody>
      </p:sp>
    </p:spTree>
    <p:extLst>
      <p:ext uri="{BB962C8B-B14F-4D97-AF65-F5344CB8AC3E}">
        <p14:creationId xmlns:p14="http://schemas.microsoft.com/office/powerpoint/2010/main" xmlns="" val="111380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30</a:t>
            </a:fld>
            <a:endParaRPr lang="en-US"/>
          </a:p>
        </p:txBody>
      </p:sp>
    </p:spTree>
    <p:extLst>
      <p:ext uri="{BB962C8B-B14F-4D97-AF65-F5344CB8AC3E}">
        <p14:creationId xmlns:p14="http://schemas.microsoft.com/office/powerpoint/2010/main" xmlns="" val="95188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31</a:t>
            </a:fld>
            <a:endParaRPr lang="en-US"/>
          </a:p>
        </p:txBody>
      </p:sp>
    </p:spTree>
    <p:extLst>
      <p:ext uri="{BB962C8B-B14F-4D97-AF65-F5344CB8AC3E}">
        <p14:creationId xmlns:p14="http://schemas.microsoft.com/office/powerpoint/2010/main" xmlns="" val="3821849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32</a:t>
            </a:fld>
            <a:endParaRPr lang="en-US"/>
          </a:p>
        </p:txBody>
      </p:sp>
    </p:spTree>
    <p:extLst>
      <p:ext uri="{BB962C8B-B14F-4D97-AF65-F5344CB8AC3E}">
        <p14:creationId xmlns:p14="http://schemas.microsoft.com/office/powerpoint/2010/main" xmlns="" val="225502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33</a:t>
            </a:fld>
            <a:endParaRPr lang="en-US"/>
          </a:p>
        </p:txBody>
      </p:sp>
    </p:spTree>
    <p:extLst>
      <p:ext uri="{BB962C8B-B14F-4D97-AF65-F5344CB8AC3E}">
        <p14:creationId xmlns:p14="http://schemas.microsoft.com/office/powerpoint/2010/main" xmlns="" val="299476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34</a:t>
            </a:fld>
            <a:endParaRPr lang="en-US"/>
          </a:p>
        </p:txBody>
      </p:sp>
    </p:spTree>
    <p:extLst>
      <p:ext uri="{BB962C8B-B14F-4D97-AF65-F5344CB8AC3E}">
        <p14:creationId xmlns:p14="http://schemas.microsoft.com/office/powerpoint/2010/main" xmlns="" val="213703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35</a:t>
            </a:fld>
            <a:endParaRPr lang="en-US"/>
          </a:p>
        </p:txBody>
      </p:sp>
    </p:spTree>
    <p:extLst>
      <p:ext uri="{BB962C8B-B14F-4D97-AF65-F5344CB8AC3E}">
        <p14:creationId xmlns:p14="http://schemas.microsoft.com/office/powerpoint/2010/main" xmlns="" val="3150441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36</a:t>
            </a:fld>
            <a:endParaRPr lang="en-US"/>
          </a:p>
        </p:txBody>
      </p:sp>
    </p:spTree>
    <p:extLst>
      <p:ext uri="{BB962C8B-B14F-4D97-AF65-F5344CB8AC3E}">
        <p14:creationId xmlns:p14="http://schemas.microsoft.com/office/powerpoint/2010/main" xmlns="" val="2008682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37</a:t>
            </a:fld>
            <a:endParaRPr lang="en-US"/>
          </a:p>
        </p:txBody>
      </p:sp>
    </p:spTree>
    <p:extLst>
      <p:ext uri="{BB962C8B-B14F-4D97-AF65-F5344CB8AC3E}">
        <p14:creationId xmlns:p14="http://schemas.microsoft.com/office/powerpoint/2010/main" xmlns="" val="202407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38</a:t>
            </a:fld>
            <a:endParaRPr lang="en-US"/>
          </a:p>
        </p:txBody>
      </p:sp>
    </p:spTree>
    <p:extLst>
      <p:ext uri="{BB962C8B-B14F-4D97-AF65-F5344CB8AC3E}">
        <p14:creationId xmlns:p14="http://schemas.microsoft.com/office/powerpoint/2010/main" xmlns="" val="378160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39</a:t>
            </a:fld>
            <a:endParaRPr lang="en-US"/>
          </a:p>
        </p:txBody>
      </p:sp>
    </p:spTree>
    <p:extLst>
      <p:ext uri="{BB962C8B-B14F-4D97-AF65-F5344CB8AC3E}">
        <p14:creationId xmlns:p14="http://schemas.microsoft.com/office/powerpoint/2010/main" xmlns="" val="114543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xmlns="" val="4281832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40</a:t>
            </a:fld>
            <a:endParaRPr lang="en-US"/>
          </a:p>
        </p:txBody>
      </p:sp>
    </p:spTree>
    <p:extLst>
      <p:ext uri="{BB962C8B-B14F-4D97-AF65-F5344CB8AC3E}">
        <p14:creationId xmlns:p14="http://schemas.microsoft.com/office/powerpoint/2010/main" xmlns="" val="3092502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41</a:t>
            </a:fld>
            <a:endParaRPr lang="en-US"/>
          </a:p>
        </p:txBody>
      </p:sp>
    </p:spTree>
    <p:extLst>
      <p:ext uri="{BB962C8B-B14F-4D97-AF65-F5344CB8AC3E}">
        <p14:creationId xmlns:p14="http://schemas.microsoft.com/office/powerpoint/2010/main" xmlns="" val="2374871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42</a:t>
            </a:fld>
            <a:endParaRPr lang="en-US"/>
          </a:p>
        </p:txBody>
      </p:sp>
    </p:spTree>
    <p:extLst>
      <p:ext uri="{BB962C8B-B14F-4D97-AF65-F5344CB8AC3E}">
        <p14:creationId xmlns:p14="http://schemas.microsoft.com/office/powerpoint/2010/main" xmlns="" val="2332110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43</a:t>
            </a:fld>
            <a:endParaRPr lang="en-US"/>
          </a:p>
        </p:txBody>
      </p:sp>
    </p:spTree>
    <p:extLst>
      <p:ext uri="{BB962C8B-B14F-4D97-AF65-F5344CB8AC3E}">
        <p14:creationId xmlns:p14="http://schemas.microsoft.com/office/powerpoint/2010/main" xmlns="" val="720320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44</a:t>
            </a:fld>
            <a:endParaRPr lang="en-US"/>
          </a:p>
        </p:txBody>
      </p:sp>
    </p:spTree>
    <p:extLst>
      <p:ext uri="{BB962C8B-B14F-4D97-AF65-F5344CB8AC3E}">
        <p14:creationId xmlns:p14="http://schemas.microsoft.com/office/powerpoint/2010/main" xmlns="" val="3542354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45</a:t>
            </a:fld>
            <a:endParaRPr lang="en-US"/>
          </a:p>
        </p:txBody>
      </p:sp>
    </p:spTree>
    <p:extLst>
      <p:ext uri="{BB962C8B-B14F-4D97-AF65-F5344CB8AC3E}">
        <p14:creationId xmlns:p14="http://schemas.microsoft.com/office/powerpoint/2010/main" xmlns="" val="2719727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46</a:t>
            </a:fld>
            <a:endParaRPr lang="en-US"/>
          </a:p>
        </p:txBody>
      </p:sp>
    </p:spTree>
    <p:extLst>
      <p:ext uri="{BB962C8B-B14F-4D97-AF65-F5344CB8AC3E}">
        <p14:creationId xmlns:p14="http://schemas.microsoft.com/office/powerpoint/2010/main" xmlns="" val="2406048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47</a:t>
            </a:fld>
            <a:endParaRPr lang="en-US"/>
          </a:p>
        </p:txBody>
      </p:sp>
    </p:spTree>
    <p:extLst>
      <p:ext uri="{BB962C8B-B14F-4D97-AF65-F5344CB8AC3E}">
        <p14:creationId xmlns:p14="http://schemas.microsoft.com/office/powerpoint/2010/main" xmlns="" val="2493158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48</a:t>
            </a:fld>
            <a:endParaRPr lang="en-US"/>
          </a:p>
        </p:txBody>
      </p:sp>
    </p:spTree>
    <p:extLst>
      <p:ext uri="{BB962C8B-B14F-4D97-AF65-F5344CB8AC3E}">
        <p14:creationId xmlns:p14="http://schemas.microsoft.com/office/powerpoint/2010/main" xmlns="" val="779666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49</a:t>
            </a:fld>
            <a:endParaRPr lang="en-US"/>
          </a:p>
        </p:txBody>
      </p:sp>
    </p:spTree>
    <p:extLst>
      <p:ext uri="{BB962C8B-B14F-4D97-AF65-F5344CB8AC3E}">
        <p14:creationId xmlns:p14="http://schemas.microsoft.com/office/powerpoint/2010/main" xmlns="" val="366973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3</a:t>
            </a:fld>
            <a:endParaRPr lang="en-US"/>
          </a:p>
        </p:txBody>
      </p:sp>
    </p:spTree>
    <p:extLst>
      <p:ext uri="{BB962C8B-B14F-4D97-AF65-F5344CB8AC3E}">
        <p14:creationId xmlns:p14="http://schemas.microsoft.com/office/powerpoint/2010/main" xmlns="" val="69522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50</a:t>
            </a:fld>
            <a:endParaRPr lang="en-US"/>
          </a:p>
        </p:txBody>
      </p:sp>
    </p:spTree>
    <p:extLst>
      <p:ext uri="{BB962C8B-B14F-4D97-AF65-F5344CB8AC3E}">
        <p14:creationId xmlns:p14="http://schemas.microsoft.com/office/powerpoint/2010/main" xmlns="" val="3525862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51</a:t>
            </a:fld>
            <a:endParaRPr lang="en-US"/>
          </a:p>
        </p:txBody>
      </p:sp>
    </p:spTree>
    <p:extLst>
      <p:ext uri="{BB962C8B-B14F-4D97-AF65-F5344CB8AC3E}">
        <p14:creationId xmlns:p14="http://schemas.microsoft.com/office/powerpoint/2010/main" xmlns="" val="1217013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52</a:t>
            </a:fld>
            <a:endParaRPr lang="en-US"/>
          </a:p>
        </p:txBody>
      </p:sp>
    </p:spTree>
    <p:extLst>
      <p:ext uri="{BB962C8B-B14F-4D97-AF65-F5344CB8AC3E}">
        <p14:creationId xmlns:p14="http://schemas.microsoft.com/office/powerpoint/2010/main" xmlns="" val="2957956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53</a:t>
            </a:fld>
            <a:endParaRPr lang="en-US"/>
          </a:p>
        </p:txBody>
      </p:sp>
    </p:spTree>
    <p:extLst>
      <p:ext uri="{BB962C8B-B14F-4D97-AF65-F5344CB8AC3E}">
        <p14:creationId xmlns:p14="http://schemas.microsoft.com/office/powerpoint/2010/main" xmlns="" val="3911550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54</a:t>
            </a:fld>
            <a:endParaRPr lang="en-US"/>
          </a:p>
        </p:txBody>
      </p:sp>
    </p:spTree>
    <p:extLst>
      <p:ext uri="{BB962C8B-B14F-4D97-AF65-F5344CB8AC3E}">
        <p14:creationId xmlns:p14="http://schemas.microsoft.com/office/powerpoint/2010/main" xmlns="" val="115368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a:extLst>
              <a:ext uri="{FF2B5EF4-FFF2-40B4-BE49-F238E27FC236}">
                <a16:creationId xmlns:a16="http://schemas.microsoft.com/office/drawing/2014/main" xmlns="" id="{27148C45-E828-42C0-84C4-7385ACE0F565}"/>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1139" name="备注占位符 2">
            <a:extLst>
              <a:ext uri="{FF2B5EF4-FFF2-40B4-BE49-F238E27FC236}">
                <a16:creationId xmlns:a16="http://schemas.microsoft.com/office/drawing/2014/main" xmlns="" id="{2B2B9223-F445-4CEA-9482-00690945F612}"/>
              </a:ext>
            </a:extLst>
          </p:cNvPr>
          <p:cNvSpPr>
            <a:spLocks noGrp="1" noChangeArrowheads="1"/>
          </p:cNvSpPr>
          <p:nvPr>
            <p:ph type="body" idx="4294967295"/>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1140" name="灯片编号占位符 3">
            <a:extLst>
              <a:ext uri="{FF2B5EF4-FFF2-40B4-BE49-F238E27FC236}">
                <a16:creationId xmlns:a16="http://schemas.microsoft.com/office/drawing/2014/main" xmlns="" id="{AE9043C0-1D8C-4FD9-ABDD-17F69A5BCADF}"/>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fld id="{C6FC267B-D175-4D9C-BD0C-E11E6F424B0A}" type="slidenum">
              <a:rPr lang="zh-CN" altLang="en-US" smtClean="0">
                <a:latin typeface="Calibri" panose="020F0502020204030204" pitchFamily="34" charset="0"/>
              </a:rPr>
              <a:pPr>
                <a:buFont typeface="Arial" panose="020B0604020202020204" pitchFamily="34" charset="0"/>
                <a:buNone/>
              </a:pPr>
              <a:t>55</a:t>
            </a:fld>
            <a:endParaRPr lang="zh-CN"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56</a:t>
            </a:fld>
            <a:endParaRPr lang="en-US"/>
          </a:p>
        </p:txBody>
      </p:sp>
    </p:spTree>
    <p:extLst>
      <p:ext uri="{BB962C8B-B14F-4D97-AF65-F5344CB8AC3E}">
        <p14:creationId xmlns:p14="http://schemas.microsoft.com/office/powerpoint/2010/main" xmlns="" val="325014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21</a:t>
            </a:fld>
            <a:endParaRPr lang="en-US"/>
          </a:p>
        </p:txBody>
      </p:sp>
    </p:spTree>
    <p:extLst>
      <p:ext uri="{BB962C8B-B14F-4D97-AF65-F5344CB8AC3E}">
        <p14:creationId xmlns:p14="http://schemas.microsoft.com/office/powerpoint/2010/main" xmlns="" val="76380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25</a:t>
            </a:fld>
            <a:endParaRPr lang="en-US"/>
          </a:p>
        </p:txBody>
      </p:sp>
    </p:spTree>
    <p:extLst>
      <p:ext uri="{BB962C8B-B14F-4D97-AF65-F5344CB8AC3E}">
        <p14:creationId xmlns:p14="http://schemas.microsoft.com/office/powerpoint/2010/main" xmlns="" val="67331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26</a:t>
            </a:fld>
            <a:endParaRPr lang="en-US"/>
          </a:p>
        </p:txBody>
      </p:sp>
    </p:spTree>
    <p:extLst>
      <p:ext uri="{BB962C8B-B14F-4D97-AF65-F5344CB8AC3E}">
        <p14:creationId xmlns:p14="http://schemas.microsoft.com/office/powerpoint/2010/main" xmlns="" val="114116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27</a:t>
            </a:fld>
            <a:endParaRPr lang="en-US"/>
          </a:p>
        </p:txBody>
      </p:sp>
    </p:spTree>
    <p:extLst>
      <p:ext uri="{BB962C8B-B14F-4D97-AF65-F5344CB8AC3E}">
        <p14:creationId xmlns:p14="http://schemas.microsoft.com/office/powerpoint/2010/main" xmlns="" val="135687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28</a:t>
            </a:fld>
            <a:endParaRPr lang="en-US"/>
          </a:p>
        </p:txBody>
      </p:sp>
    </p:spTree>
    <p:extLst>
      <p:ext uri="{BB962C8B-B14F-4D97-AF65-F5344CB8AC3E}">
        <p14:creationId xmlns:p14="http://schemas.microsoft.com/office/powerpoint/2010/main" xmlns="" val="126250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29</a:t>
            </a:fld>
            <a:endParaRPr lang="en-US"/>
          </a:p>
        </p:txBody>
      </p:sp>
    </p:spTree>
    <p:extLst>
      <p:ext uri="{BB962C8B-B14F-4D97-AF65-F5344CB8AC3E}">
        <p14:creationId xmlns:p14="http://schemas.microsoft.com/office/powerpoint/2010/main" xmlns="" val="237065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470"/>
            <a:ext cx="3276600" cy="2312673"/>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088"/>
            <a:ext cx="3383973" cy="323835"/>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8938"/>
            <a:ext cx="3383973" cy="17133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3369"/>
            <a:ext cx="3366029" cy="1152651"/>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mc:Choice xmlns:p14="http://schemas.microsoft.com/office/powerpoint/2010/main" xmlns=""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1"/>
            <a:ext cx="9144000" cy="5143499"/>
          </a:xfrm>
          <a:prstGeom prst="rect">
            <a:avLst/>
          </a:prstGeom>
        </p:spPr>
      </p:pic>
    </p:spTree>
    <p:extLst>
      <p:ext uri="{BB962C8B-B14F-4D97-AF65-F5344CB8AC3E}">
        <p14:creationId xmlns:p14="http://schemas.microsoft.com/office/powerpoint/2010/main" xmlns="" val="10239857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9083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90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userDrawn="1"/>
        </p:nvSpPr>
        <p:spPr>
          <a:xfrm>
            <a:off x="6997469" y="4887292"/>
            <a:ext cx="775136" cy="246221"/>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defTabSz="914400"/>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defTabSz="914400"/>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defTabSz="914400"/>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defTabSz="914400"/>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pic>
        <p:nvPicPr>
          <p:cNvPr id="2" name="图片 1"/>
          <p:cNvPicPr>
            <a:picLocks noChangeAspect="1"/>
          </p:cNvPicPr>
          <p:nvPr userDrawn="1"/>
        </p:nvPicPr>
        <p:blipFill rotWithShape="1">
          <a:blip r:embed="rId27" cstate="screen">
            <a:extLst>
              <a:ext uri="{28A0092B-C50C-407E-A947-70E740481C1C}">
                <a14:useLocalDpi xmlns:a14="http://schemas.microsoft.com/office/drawing/2010/main" xmlns=""/>
              </a:ext>
            </a:extLst>
          </a:blip>
          <a:srcRect/>
          <a:stretch>
            <a:fillRect/>
          </a:stretch>
        </p:blipFill>
        <p:spPr>
          <a:xfrm>
            <a:off x="0" y="0"/>
            <a:ext cx="9139939"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 id="2147483673" r:id="rId24"/>
    <p:sldLayoutId id="2147483674" r:id="rId2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1ppt.com/"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060" y="0"/>
            <a:ext cx="9135879" cy="5143500"/>
          </a:xfrm>
          <a:prstGeom prst="rect">
            <a:avLst/>
          </a:prstGeom>
        </p:spPr>
      </p:pic>
      <p:sp>
        <p:nvSpPr>
          <p:cNvPr id="15" name="TextBox 28"/>
          <p:cNvSpPr txBox="1"/>
          <p:nvPr/>
        </p:nvSpPr>
        <p:spPr>
          <a:xfrm>
            <a:off x="5221670" y="1232108"/>
            <a:ext cx="3416320" cy="646331"/>
          </a:xfrm>
          <a:prstGeom prst="rect">
            <a:avLst/>
          </a:prstGeom>
          <a:noFill/>
        </p:spPr>
        <p:txBody>
          <a:bodyPr wrap="none" rtlCol="0">
            <a:spAutoFit/>
          </a:bodyPr>
          <a:lstStyle/>
          <a:p>
            <a:r>
              <a:rPr lang="zh-CN" altLang="en-US" sz="36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新时代教育思想</a:t>
            </a:r>
          </a:p>
        </p:txBody>
      </p:sp>
      <p:sp>
        <p:nvSpPr>
          <p:cNvPr id="16" name="_3"/>
          <p:cNvSpPr/>
          <p:nvPr/>
        </p:nvSpPr>
        <p:spPr>
          <a:xfrm>
            <a:off x="3871608" y="1883114"/>
            <a:ext cx="4977512" cy="646331"/>
          </a:xfrm>
          <a:prstGeom prst="rect">
            <a:avLst/>
          </a:prstGeom>
          <a:noFill/>
        </p:spPr>
        <p:txBody>
          <a:bodyPr wrap="none" rtlCol="0">
            <a:spAutoFit/>
          </a:bodyPr>
          <a:lstStyle/>
          <a:p>
            <a:r>
              <a:rPr lang="zh-CN" altLang="en-US" sz="36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大学习大讨论动员报告</a:t>
            </a:r>
          </a:p>
        </p:txBody>
      </p:sp>
      <p:sp>
        <p:nvSpPr>
          <p:cNvPr id="17" name="_3"/>
          <p:cNvSpPr/>
          <p:nvPr/>
        </p:nvSpPr>
        <p:spPr>
          <a:xfrm>
            <a:off x="7471166" y="3131805"/>
            <a:ext cx="992579" cy="415498"/>
          </a:xfrm>
          <a:prstGeom prst="rect">
            <a:avLst/>
          </a:prstGeom>
          <a:effectLst/>
        </p:spPr>
        <p:txBody>
          <a:bodyPr wrap="none">
            <a:spAutoFit/>
          </a:bodyPr>
          <a:lstStyle/>
          <a:p>
            <a:r>
              <a:rPr lang="zh-CN" altLang="en-US" sz="2100" b="1" dirty="0">
                <a:solidFill>
                  <a:schemeClr val="tx2"/>
                </a:solidFill>
                <a:latin typeface="方正启体简体" panose="03000509000000000000" pitchFamily="65" charset="-122"/>
                <a:ea typeface="方正启体简体" panose="03000509000000000000" pitchFamily="65" charset="-122"/>
              </a:rPr>
              <a:t>朱瑞庭</a:t>
            </a:r>
            <a:endParaRPr lang="en-US" altLang="zh-CN" sz="2100" b="1" dirty="0">
              <a:solidFill>
                <a:schemeClr val="tx2"/>
              </a:solidFill>
              <a:latin typeface="方正启体简体" panose="03000509000000000000" pitchFamily="65" charset="-122"/>
              <a:ea typeface="方正启体简体" panose="03000509000000000000" pitchFamily="65" charset="-122"/>
            </a:endParaRPr>
          </a:p>
        </p:txBody>
      </p:sp>
      <p:sp>
        <p:nvSpPr>
          <p:cNvPr id="20" name="TextBox 36"/>
          <p:cNvSpPr txBox="1"/>
          <p:nvPr/>
        </p:nvSpPr>
        <p:spPr>
          <a:xfrm>
            <a:off x="5395915" y="3564315"/>
            <a:ext cx="3067830" cy="400110"/>
          </a:xfrm>
          <a:prstGeom prst="rect">
            <a:avLst/>
          </a:prstGeom>
          <a:noFill/>
        </p:spPr>
        <p:txBody>
          <a:bodyPr wrap="square" rtlCol="0">
            <a:spAutoFit/>
          </a:bodyPr>
          <a:lstStyle/>
          <a:p>
            <a:pPr algn="r">
              <a:lnSpc>
                <a:spcPct val="125000"/>
              </a:lnSpc>
              <a:spcAft>
                <a:spcPts val="600"/>
              </a:spcAft>
            </a:pPr>
            <a:r>
              <a:rPr lang="en-US" altLang="zh-CN" sz="1600" b="1" dirty="0">
                <a:solidFill>
                  <a:schemeClr val="tx2"/>
                </a:solidFill>
                <a:latin typeface="微软雅黑" panose="020B0503020204020204" pitchFamily="34" charset="-122"/>
                <a:ea typeface="微软雅黑" panose="020B0503020204020204" pitchFamily="34" charset="-122"/>
              </a:rPr>
              <a:t>2018</a:t>
            </a:r>
            <a:r>
              <a:rPr lang="zh-CN" altLang="en-US" sz="1600" b="1" dirty="0">
                <a:solidFill>
                  <a:schemeClr val="tx2"/>
                </a:solidFill>
                <a:latin typeface="微软雅黑" panose="020B0503020204020204" pitchFamily="34" charset="-122"/>
                <a:ea typeface="微软雅黑" panose="020B0503020204020204" pitchFamily="34" charset="-122"/>
              </a:rPr>
              <a:t>年</a:t>
            </a:r>
            <a:r>
              <a:rPr lang="en-US" altLang="zh-CN" sz="1600" b="1" dirty="0">
                <a:solidFill>
                  <a:schemeClr val="tx2"/>
                </a:solidFill>
                <a:latin typeface="微软雅黑" panose="020B0503020204020204" pitchFamily="34" charset="-122"/>
                <a:ea typeface="微软雅黑" panose="020B0503020204020204" pitchFamily="34" charset="-122"/>
              </a:rPr>
              <a:t>11</a:t>
            </a:r>
            <a:r>
              <a:rPr lang="zh-CN" altLang="en-US" sz="1600" b="1" dirty="0">
                <a:solidFill>
                  <a:schemeClr val="tx2"/>
                </a:solidFill>
                <a:latin typeface="微软雅黑" panose="020B0503020204020204" pitchFamily="34" charset="-122"/>
                <a:ea typeface="微软雅黑" panose="020B0503020204020204" pitchFamily="34" charset="-122"/>
              </a:rPr>
              <a:t>月</a:t>
            </a:r>
            <a:r>
              <a:rPr lang="en-US" altLang="zh-CN" sz="1600" b="1" dirty="0" smtClean="0">
                <a:solidFill>
                  <a:schemeClr val="tx2"/>
                </a:solidFill>
                <a:latin typeface="微软雅黑" panose="020B0503020204020204" pitchFamily="34" charset="-122"/>
                <a:ea typeface="微软雅黑" panose="020B0503020204020204" pitchFamily="34" charset="-122"/>
              </a:rPr>
              <a:t>16</a:t>
            </a:r>
            <a:r>
              <a:rPr lang="zh-CN" altLang="en-US" sz="1600" b="1" dirty="0" smtClean="0">
                <a:solidFill>
                  <a:schemeClr val="tx2"/>
                </a:solidFill>
                <a:latin typeface="微软雅黑" panose="020B0503020204020204" pitchFamily="34" charset="-122"/>
                <a:ea typeface="微软雅黑" panose="020B0503020204020204" pitchFamily="34" charset="-122"/>
              </a:rPr>
              <a:t>日</a:t>
            </a:r>
            <a:endParaRPr lang="zh-CN" altLang="en-US" sz="1600" b="1" dirty="0">
              <a:solidFill>
                <a:schemeClr val="tx2"/>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xmlns="" id="{4ABD475F-5801-4F5A-949F-3B9AC3EEC37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6994" y="531675"/>
            <a:ext cx="3304267" cy="90949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2" fill="hold" grpId="0" nodeType="withEffect" p14:presetBounceEnd="38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38000">
                                          <p:cBhvr additive="base">
                                            <p:cTn id="10" dur="500" fill="hold"/>
                                            <p:tgtEl>
                                              <p:spTgt spid="15"/>
                                            </p:tgtEl>
                                            <p:attrNameLst>
                                              <p:attrName>ppt_x</p:attrName>
                                            </p:attrNameLst>
                                          </p:cBhvr>
                                          <p:tavLst>
                                            <p:tav tm="0">
                                              <p:val>
                                                <p:strVal val="1+#ppt_w/2"/>
                                              </p:val>
                                            </p:tav>
                                            <p:tav tm="100000">
                                              <p:val>
                                                <p:strVal val="#ppt_x"/>
                                              </p:val>
                                            </p:tav>
                                          </p:tavLst>
                                        </p:anim>
                                        <p:anim calcmode="lin" valueType="num" p14:bounceEnd="38000">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2" fill="hold" grpId="0" nodeType="afterEffect" p14:presetBounceEnd="38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38000">
                                          <p:cBhvr additive="base">
                                            <p:cTn id="15" dur="500" fill="hold"/>
                                            <p:tgtEl>
                                              <p:spTgt spid="16"/>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iterate type="wd">
                                        <p:tmPct val="10000"/>
                                      </p:iterate>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additive="base">
                                            <p:cTn id="20"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42"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build="p"/>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iterate type="wd">
                                        <p:tmPct val="10000"/>
                                      </p:iterate>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additive="base">
                                            <p:cTn id="20"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42"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build="p"/>
          <p:bldP spid="2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1066CD9C-3260-4169-A487-D9D9C3AB7F3C}"/>
              </a:ext>
            </a:extLst>
          </p:cNvPr>
          <p:cNvSpPr/>
          <p:nvPr/>
        </p:nvSpPr>
        <p:spPr>
          <a:xfrm>
            <a:off x="3205268" y="1635645"/>
            <a:ext cx="5419643" cy="2520242"/>
          </a:xfrm>
          <a:prstGeom prst="rect">
            <a:avLst/>
          </a:prstGeom>
          <a:effectLst>
            <a:softEdge rad="660400"/>
          </a:effectLst>
        </p:spPr>
        <p:txBody>
          <a:bodyPr wrap="square">
            <a:spAutoFit/>
          </a:bodyPr>
          <a:lstStyle/>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要在坚定理想信念上下功夫</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要在厚植爱国主义情怀上下功夫</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要在加强品德修养上下功夫</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要在增长知识见识上下功夫</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要在培养奋斗精神上下功夫</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要在增强综合素质上下功夫</a:t>
            </a:r>
          </a:p>
        </p:txBody>
      </p:sp>
      <p:sp>
        <p:nvSpPr>
          <p:cNvPr id="16" name="矩形 15">
            <a:extLst>
              <a:ext uri="{FF2B5EF4-FFF2-40B4-BE49-F238E27FC236}">
                <a16:creationId xmlns:a16="http://schemas.microsoft.com/office/drawing/2014/main" xmlns="" id="{0EBB7B89-D696-4194-AC37-8F30631DB935}"/>
              </a:ext>
            </a:extLst>
          </p:cNvPr>
          <p:cNvSpPr/>
          <p:nvPr/>
        </p:nvSpPr>
        <p:spPr>
          <a:xfrm>
            <a:off x="519089" y="2571750"/>
            <a:ext cx="1891040" cy="481670"/>
          </a:xfrm>
          <a:prstGeom prst="rect">
            <a:avLst/>
          </a:prstGeom>
          <a:effectLst>
            <a:softEdge rad="660400"/>
          </a:effectLst>
        </p:spPr>
        <p:txBody>
          <a:bodyPr wrap="square">
            <a:spAutoFit/>
          </a:bodyPr>
          <a:lstStyle/>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六个“下功夫”</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sp>
        <p:nvSpPr>
          <p:cNvPr id="17" name="左大括号 16">
            <a:extLst>
              <a:ext uri="{FF2B5EF4-FFF2-40B4-BE49-F238E27FC236}">
                <a16:creationId xmlns:a16="http://schemas.microsoft.com/office/drawing/2014/main" xmlns="" id="{5A17057F-294C-4EF2-A449-1D5CF4C70602}"/>
              </a:ext>
            </a:extLst>
          </p:cNvPr>
          <p:cNvSpPr/>
          <p:nvPr/>
        </p:nvSpPr>
        <p:spPr>
          <a:xfrm>
            <a:off x="2687717" y="1830642"/>
            <a:ext cx="278814" cy="222860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cxnSp>
        <p:nvCxnSpPr>
          <p:cNvPr id="14" name="直接连接符 13">
            <a:extLst>
              <a:ext uri="{FF2B5EF4-FFF2-40B4-BE49-F238E27FC236}">
                <a16:creationId xmlns:a16="http://schemas.microsoft.com/office/drawing/2014/main" xmlns="" id="{C0054CCB-EC66-4E67-BE15-C0EE5F920111}"/>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15" name="组合 14">
            <a:extLst>
              <a:ext uri="{FF2B5EF4-FFF2-40B4-BE49-F238E27FC236}">
                <a16:creationId xmlns:a16="http://schemas.microsoft.com/office/drawing/2014/main" xmlns="" id="{8527B35A-3A42-4BD6-95DE-35BDA989D102}"/>
              </a:ext>
            </a:extLst>
          </p:cNvPr>
          <p:cNvGrpSpPr/>
          <p:nvPr/>
        </p:nvGrpSpPr>
        <p:grpSpPr>
          <a:xfrm>
            <a:off x="464703" y="383614"/>
            <a:ext cx="680355" cy="681731"/>
            <a:chOff x="1589596" y="810715"/>
            <a:chExt cx="2340698" cy="2345431"/>
          </a:xfrm>
        </p:grpSpPr>
        <p:grpSp>
          <p:nvGrpSpPr>
            <p:cNvPr id="18" name="组合 79">
              <a:extLst>
                <a:ext uri="{FF2B5EF4-FFF2-40B4-BE49-F238E27FC236}">
                  <a16:creationId xmlns:a16="http://schemas.microsoft.com/office/drawing/2014/main" xmlns="" id="{30306342-BDC2-4527-ABB4-20B2E1EAFABF}"/>
                </a:ext>
              </a:extLst>
            </p:cNvPr>
            <p:cNvGrpSpPr>
              <a:grpSpLocks/>
            </p:cNvGrpSpPr>
            <p:nvPr/>
          </p:nvGrpSpPr>
          <p:grpSpPr bwMode="auto">
            <a:xfrm>
              <a:off x="1589596" y="810715"/>
              <a:ext cx="2340698" cy="2345431"/>
              <a:chOff x="6379729" y="2488774"/>
              <a:chExt cx="2513016" cy="2513016"/>
            </a:xfrm>
          </p:grpSpPr>
          <p:sp>
            <p:nvSpPr>
              <p:cNvPr id="20" name="任意多边形 82">
                <a:extLst>
                  <a:ext uri="{FF2B5EF4-FFF2-40B4-BE49-F238E27FC236}">
                    <a16:creationId xmlns:a16="http://schemas.microsoft.com/office/drawing/2014/main" xmlns="" id="{56D039EB-792D-43D6-A227-0F9FEAEEB1C1}"/>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1" name="任意多边形 83">
                <a:extLst>
                  <a:ext uri="{FF2B5EF4-FFF2-40B4-BE49-F238E27FC236}">
                    <a16:creationId xmlns:a16="http://schemas.microsoft.com/office/drawing/2014/main" xmlns="" id="{7A859C50-7EB4-4F2F-B49D-D96E4CFB62D6}"/>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9" name="椭圆 80">
              <a:extLst>
                <a:ext uri="{FF2B5EF4-FFF2-40B4-BE49-F238E27FC236}">
                  <a16:creationId xmlns:a16="http://schemas.microsoft.com/office/drawing/2014/main" xmlns="" id="{19CFB76A-B737-4BDC-9A63-51AEBA37CA42}"/>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22" name="图片 21">
            <a:extLst>
              <a:ext uri="{FF2B5EF4-FFF2-40B4-BE49-F238E27FC236}">
                <a16:creationId xmlns:a16="http://schemas.microsoft.com/office/drawing/2014/main" xmlns="" id="{7508B682-4B1C-4F10-88C2-93BA7FB756C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24" name="矩形 23">
            <a:extLst>
              <a:ext uri="{FF2B5EF4-FFF2-40B4-BE49-F238E27FC236}">
                <a16:creationId xmlns:a16="http://schemas.microsoft.com/office/drawing/2014/main" xmlns="" id="{64932C82-0AF1-4465-9BE3-AD99C1F89B87}"/>
              </a:ext>
            </a:extLst>
          </p:cNvPr>
          <p:cNvSpPr/>
          <p:nvPr/>
        </p:nvSpPr>
        <p:spPr>
          <a:xfrm>
            <a:off x="1243008" y="284279"/>
            <a:ext cx="559621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习近平总书记：</a:t>
            </a:r>
          </a:p>
        </p:txBody>
      </p:sp>
    </p:spTree>
    <p:extLst>
      <p:ext uri="{BB962C8B-B14F-4D97-AF65-F5344CB8AC3E}">
        <p14:creationId xmlns:p14="http://schemas.microsoft.com/office/powerpoint/2010/main" xmlns="" val="260354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1066CD9C-3260-4169-A487-D9D9C3AB7F3C}"/>
              </a:ext>
            </a:extLst>
          </p:cNvPr>
          <p:cNvSpPr/>
          <p:nvPr/>
        </p:nvSpPr>
        <p:spPr>
          <a:xfrm>
            <a:off x="4152705" y="1465448"/>
            <a:ext cx="5419643" cy="1689245"/>
          </a:xfrm>
          <a:prstGeom prst="rect">
            <a:avLst/>
          </a:prstGeom>
          <a:effectLst>
            <a:softEdge rad="660400"/>
          </a:effectLst>
        </p:spPr>
        <p:txBody>
          <a:bodyPr wrap="square">
            <a:spAutoFit/>
          </a:bodyPr>
          <a:lstStyle/>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坚持教书和育人相统一</a:t>
            </a: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坚持言传和身教相统一</a:t>
            </a: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坚持潜心问道和关注社会相统一</a:t>
            </a: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坚持学术自由和学术规范相统一</a:t>
            </a:r>
          </a:p>
        </p:txBody>
      </p:sp>
      <p:sp>
        <p:nvSpPr>
          <p:cNvPr id="16" name="矩形 15">
            <a:extLst>
              <a:ext uri="{FF2B5EF4-FFF2-40B4-BE49-F238E27FC236}">
                <a16:creationId xmlns:a16="http://schemas.microsoft.com/office/drawing/2014/main" xmlns="" id="{0EBB7B89-D696-4194-AC37-8F30631DB935}"/>
              </a:ext>
            </a:extLst>
          </p:cNvPr>
          <p:cNvSpPr/>
          <p:nvPr/>
        </p:nvSpPr>
        <p:spPr>
          <a:xfrm>
            <a:off x="889686" y="2086567"/>
            <a:ext cx="2447442" cy="481670"/>
          </a:xfrm>
          <a:prstGeom prst="rect">
            <a:avLst/>
          </a:prstGeom>
          <a:effectLst>
            <a:softEdge rad="660400"/>
          </a:effectLst>
        </p:spPr>
        <p:txBody>
          <a:bodyPr wrap="square">
            <a:spAutoFit/>
          </a:bodyPr>
          <a:lstStyle/>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坚持四个“相统一”</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sp>
        <p:nvSpPr>
          <p:cNvPr id="17" name="左大括号 16">
            <a:extLst>
              <a:ext uri="{FF2B5EF4-FFF2-40B4-BE49-F238E27FC236}">
                <a16:creationId xmlns:a16="http://schemas.microsoft.com/office/drawing/2014/main" xmlns="" id="{5A17057F-294C-4EF2-A449-1D5CF4C70602}"/>
              </a:ext>
            </a:extLst>
          </p:cNvPr>
          <p:cNvSpPr/>
          <p:nvPr/>
        </p:nvSpPr>
        <p:spPr>
          <a:xfrm>
            <a:off x="3605509" y="1678053"/>
            <a:ext cx="278814" cy="140684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xmlns="" id="{9106024E-D96D-4ABE-9412-BE3834D5C9C6}"/>
              </a:ext>
            </a:extLst>
          </p:cNvPr>
          <p:cNvSpPr/>
          <p:nvPr/>
        </p:nvSpPr>
        <p:spPr>
          <a:xfrm>
            <a:off x="889686" y="3601564"/>
            <a:ext cx="5972841" cy="481670"/>
          </a:xfrm>
          <a:prstGeom prst="rect">
            <a:avLst/>
          </a:prstGeom>
          <a:effectLst>
            <a:softEdge rad="660400"/>
          </a:effectLst>
        </p:spPr>
        <p:txBody>
          <a:bodyPr wrap="square">
            <a:spAutoFit/>
          </a:bodyPr>
          <a:lstStyle/>
          <a:p>
            <a:pPr lvl="0" algn="just">
              <a:lnSpc>
                <a:spcPct val="150000"/>
              </a:lnSpc>
            </a:pP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引导广大教师以德立身、以德立学、以德施教。</a:t>
            </a:r>
          </a:p>
        </p:txBody>
      </p:sp>
      <p:cxnSp>
        <p:nvCxnSpPr>
          <p:cNvPr id="15" name="直接连接符 14">
            <a:extLst>
              <a:ext uri="{FF2B5EF4-FFF2-40B4-BE49-F238E27FC236}">
                <a16:creationId xmlns:a16="http://schemas.microsoft.com/office/drawing/2014/main" xmlns="" id="{FD322E92-8225-4698-87E0-8D6635F5D182}"/>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18" name="组合 17">
            <a:extLst>
              <a:ext uri="{FF2B5EF4-FFF2-40B4-BE49-F238E27FC236}">
                <a16:creationId xmlns:a16="http://schemas.microsoft.com/office/drawing/2014/main" xmlns="" id="{D456B7A7-261C-4821-B463-CE813F7027CE}"/>
              </a:ext>
            </a:extLst>
          </p:cNvPr>
          <p:cNvGrpSpPr/>
          <p:nvPr/>
        </p:nvGrpSpPr>
        <p:grpSpPr>
          <a:xfrm>
            <a:off x="464703" y="383614"/>
            <a:ext cx="680355" cy="681731"/>
            <a:chOff x="1589596" y="810715"/>
            <a:chExt cx="2340698" cy="2345431"/>
          </a:xfrm>
        </p:grpSpPr>
        <p:grpSp>
          <p:nvGrpSpPr>
            <p:cNvPr id="19" name="组合 79">
              <a:extLst>
                <a:ext uri="{FF2B5EF4-FFF2-40B4-BE49-F238E27FC236}">
                  <a16:creationId xmlns:a16="http://schemas.microsoft.com/office/drawing/2014/main" xmlns="" id="{53A5A431-AD9F-4686-A33D-296FFDD08256}"/>
                </a:ext>
              </a:extLst>
            </p:cNvPr>
            <p:cNvGrpSpPr>
              <a:grpSpLocks/>
            </p:cNvGrpSpPr>
            <p:nvPr/>
          </p:nvGrpSpPr>
          <p:grpSpPr bwMode="auto">
            <a:xfrm>
              <a:off x="1589596" y="810715"/>
              <a:ext cx="2340698" cy="2345431"/>
              <a:chOff x="6379729" y="2488774"/>
              <a:chExt cx="2513016" cy="2513016"/>
            </a:xfrm>
          </p:grpSpPr>
          <p:sp>
            <p:nvSpPr>
              <p:cNvPr id="21" name="任意多边形 82">
                <a:extLst>
                  <a:ext uri="{FF2B5EF4-FFF2-40B4-BE49-F238E27FC236}">
                    <a16:creationId xmlns:a16="http://schemas.microsoft.com/office/drawing/2014/main" xmlns="" id="{FB5FD198-99C2-45E2-BDB3-F6AACA676C94}"/>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2" name="任意多边形 83">
                <a:extLst>
                  <a:ext uri="{FF2B5EF4-FFF2-40B4-BE49-F238E27FC236}">
                    <a16:creationId xmlns:a16="http://schemas.microsoft.com/office/drawing/2014/main" xmlns="" id="{E14EEDE3-1DB2-4F7B-BC03-94E458B7DF4E}"/>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0" name="椭圆 80">
              <a:extLst>
                <a:ext uri="{FF2B5EF4-FFF2-40B4-BE49-F238E27FC236}">
                  <a16:creationId xmlns:a16="http://schemas.microsoft.com/office/drawing/2014/main" xmlns="" id="{8452374E-F5FE-4D99-972F-FE4298CE21C4}"/>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23" name="图片 22">
            <a:extLst>
              <a:ext uri="{FF2B5EF4-FFF2-40B4-BE49-F238E27FC236}">
                <a16:creationId xmlns:a16="http://schemas.microsoft.com/office/drawing/2014/main" xmlns="" id="{B28C8A80-FD3F-4944-A91A-6ED333394E4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25" name="矩形 24">
            <a:extLst>
              <a:ext uri="{FF2B5EF4-FFF2-40B4-BE49-F238E27FC236}">
                <a16:creationId xmlns:a16="http://schemas.microsoft.com/office/drawing/2014/main" xmlns="" id="{BE8D90AD-A668-4ABB-9A1D-DFB3E37F9075}"/>
              </a:ext>
            </a:extLst>
          </p:cNvPr>
          <p:cNvSpPr/>
          <p:nvPr/>
        </p:nvSpPr>
        <p:spPr>
          <a:xfrm>
            <a:off x="1243008" y="284279"/>
            <a:ext cx="559621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习近平总书记：</a:t>
            </a:r>
          </a:p>
        </p:txBody>
      </p:sp>
    </p:spTree>
    <p:extLst>
      <p:ext uri="{BB962C8B-B14F-4D97-AF65-F5344CB8AC3E}">
        <p14:creationId xmlns:p14="http://schemas.microsoft.com/office/powerpoint/2010/main" xmlns="" val="20212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1380B1B-91AC-4858-AF24-12268E077A7D}"/>
              </a:ext>
            </a:extLst>
          </p:cNvPr>
          <p:cNvSpPr/>
          <p:nvPr/>
        </p:nvSpPr>
        <p:spPr>
          <a:xfrm>
            <a:off x="3437911" y="1900808"/>
            <a:ext cx="2268178" cy="2221506"/>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有理想信念</a:t>
            </a:r>
            <a:endParaRPr lang="en-US" altLang="zh-CN"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有道德情操</a:t>
            </a:r>
            <a:endParaRPr lang="en-US" altLang="zh-CN"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有扎实学识</a:t>
            </a:r>
            <a:endParaRPr lang="en-US" altLang="zh-CN"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有仁爱之心</a:t>
            </a:r>
          </a:p>
        </p:txBody>
      </p:sp>
      <p:sp>
        <p:nvSpPr>
          <p:cNvPr id="3" name="矩形 2">
            <a:extLst>
              <a:ext uri="{FF2B5EF4-FFF2-40B4-BE49-F238E27FC236}">
                <a16:creationId xmlns:a16="http://schemas.microsoft.com/office/drawing/2014/main" xmlns="" id="{0737EF92-F62F-47A9-BBD9-89514B11B960}"/>
              </a:ext>
            </a:extLst>
          </p:cNvPr>
          <p:cNvSpPr/>
          <p:nvPr/>
        </p:nvSpPr>
        <p:spPr>
          <a:xfrm>
            <a:off x="3203994" y="1210620"/>
            <a:ext cx="2371972" cy="481670"/>
          </a:xfrm>
          <a:prstGeom prst="rect">
            <a:avLst/>
          </a:prstGeom>
          <a:effectLst>
            <a:softEdge rad="660400"/>
          </a:effectLst>
        </p:spPr>
        <p:txBody>
          <a:bodyPr wrap="square">
            <a:spAutoFit/>
          </a:bodyPr>
          <a:lstStyle/>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做“四有”好教师</a:t>
            </a:r>
          </a:p>
        </p:txBody>
      </p:sp>
      <p:cxnSp>
        <p:nvCxnSpPr>
          <p:cNvPr id="4" name="直接连接符 3">
            <a:extLst>
              <a:ext uri="{FF2B5EF4-FFF2-40B4-BE49-F238E27FC236}">
                <a16:creationId xmlns:a16="http://schemas.microsoft.com/office/drawing/2014/main" xmlns="" id="{D944E3AC-B741-42C8-AF12-17DFF9EA70BB}"/>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5" name="组合 4">
            <a:extLst>
              <a:ext uri="{FF2B5EF4-FFF2-40B4-BE49-F238E27FC236}">
                <a16:creationId xmlns:a16="http://schemas.microsoft.com/office/drawing/2014/main" xmlns="" id="{98ACB69B-0110-4A8C-B6B6-9487E476A60B}"/>
              </a:ext>
            </a:extLst>
          </p:cNvPr>
          <p:cNvGrpSpPr/>
          <p:nvPr/>
        </p:nvGrpSpPr>
        <p:grpSpPr>
          <a:xfrm>
            <a:off x="464703" y="383614"/>
            <a:ext cx="680355" cy="681731"/>
            <a:chOff x="1589596" y="810715"/>
            <a:chExt cx="2340698" cy="2345431"/>
          </a:xfrm>
        </p:grpSpPr>
        <p:grpSp>
          <p:nvGrpSpPr>
            <p:cNvPr id="6" name="组合 79">
              <a:extLst>
                <a:ext uri="{FF2B5EF4-FFF2-40B4-BE49-F238E27FC236}">
                  <a16:creationId xmlns:a16="http://schemas.microsoft.com/office/drawing/2014/main" xmlns="" id="{D3BFF997-3666-4B49-8614-7A9B3D811493}"/>
                </a:ext>
              </a:extLst>
            </p:cNvPr>
            <p:cNvGrpSpPr>
              <a:grpSpLocks/>
            </p:cNvGrpSpPr>
            <p:nvPr/>
          </p:nvGrpSpPr>
          <p:grpSpPr bwMode="auto">
            <a:xfrm>
              <a:off x="1589596" y="810715"/>
              <a:ext cx="2340698" cy="2345431"/>
              <a:chOff x="6379729" y="2488774"/>
              <a:chExt cx="2513016" cy="2513016"/>
            </a:xfrm>
          </p:grpSpPr>
          <p:sp>
            <p:nvSpPr>
              <p:cNvPr id="8" name="任意多边形 82">
                <a:extLst>
                  <a:ext uri="{FF2B5EF4-FFF2-40B4-BE49-F238E27FC236}">
                    <a16:creationId xmlns:a16="http://schemas.microsoft.com/office/drawing/2014/main" xmlns="" id="{6FE32561-BF9C-4CA0-BA40-8E82350B6924}"/>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9" name="任意多边形 83">
                <a:extLst>
                  <a:ext uri="{FF2B5EF4-FFF2-40B4-BE49-F238E27FC236}">
                    <a16:creationId xmlns:a16="http://schemas.microsoft.com/office/drawing/2014/main" xmlns="" id="{0F80CDC7-E2BE-47EB-BFCB-6C5F9E07DDA4}"/>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a:extLst>
                <a:ext uri="{FF2B5EF4-FFF2-40B4-BE49-F238E27FC236}">
                  <a16:creationId xmlns:a16="http://schemas.microsoft.com/office/drawing/2014/main" xmlns="" id="{54A712EC-F50C-45B9-B26F-D5DAC7E7F7BF}"/>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10" name="图片 9">
            <a:extLst>
              <a:ext uri="{FF2B5EF4-FFF2-40B4-BE49-F238E27FC236}">
                <a16:creationId xmlns:a16="http://schemas.microsoft.com/office/drawing/2014/main" xmlns="" id="{5F2C9703-F16B-42DC-B950-2E3B1E08A0E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12" name="矩形 11">
            <a:extLst>
              <a:ext uri="{FF2B5EF4-FFF2-40B4-BE49-F238E27FC236}">
                <a16:creationId xmlns:a16="http://schemas.microsoft.com/office/drawing/2014/main" xmlns="" id="{0AA2F4AC-4CBF-4013-9DDD-1A60796CD773}"/>
              </a:ext>
            </a:extLst>
          </p:cNvPr>
          <p:cNvSpPr/>
          <p:nvPr/>
        </p:nvSpPr>
        <p:spPr>
          <a:xfrm>
            <a:off x="1243008" y="284279"/>
            <a:ext cx="559621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习近平总书记：</a:t>
            </a:r>
          </a:p>
        </p:txBody>
      </p:sp>
    </p:spTree>
    <p:extLst>
      <p:ext uri="{BB962C8B-B14F-4D97-AF65-F5344CB8AC3E}">
        <p14:creationId xmlns:p14="http://schemas.microsoft.com/office/powerpoint/2010/main" xmlns="" val="160359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FEE3BC1E-4263-45A9-AFB2-396205794E8A}"/>
              </a:ext>
            </a:extLst>
          </p:cNvPr>
          <p:cNvSpPr/>
          <p:nvPr/>
        </p:nvSpPr>
        <p:spPr>
          <a:xfrm>
            <a:off x="3002449" y="2057695"/>
            <a:ext cx="2973049" cy="1866665"/>
          </a:xfrm>
          <a:prstGeom prst="rect">
            <a:avLst/>
          </a:prstGeom>
          <a:effectLst>
            <a:softEdge rad="660400"/>
          </a:effectLst>
        </p:spPr>
        <p:txBody>
          <a:bodyPr wrap="square">
            <a:spAutoFit/>
          </a:bodyPr>
          <a:lstStyle/>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学生锤炼品格的引路人</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学生学习知识的引路人</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学生创新思维的引路人</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学生奉献祖国的引路人</a:t>
            </a:r>
          </a:p>
        </p:txBody>
      </p:sp>
      <p:cxnSp>
        <p:nvCxnSpPr>
          <p:cNvPr id="17" name="直接连接符 16">
            <a:extLst>
              <a:ext uri="{FF2B5EF4-FFF2-40B4-BE49-F238E27FC236}">
                <a16:creationId xmlns:a16="http://schemas.microsoft.com/office/drawing/2014/main" xmlns="" id="{4A80340A-9652-4BE7-8256-409C7A4F9578}"/>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18" name="组合 17">
            <a:extLst>
              <a:ext uri="{FF2B5EF4-FFF2-40B4-BE49-F238E27FC236}">
                <a16:creationId xmlns:a16="http://schemas.microsoft.com/office/drawing/2014/main" xmlns="" id="{8B1CA1A4-7DC8-4512-BD1C-36D50A85FEEE}"/>
              </a:ext>
            </a:extLst>
          </p:cNvPr>
          <p:cNvGrpSpPr/>
          <p:nvPr/>
        </p:nvGrpSpPr>
        <p:grpSpPr>
          <a:xfrm>
            <a:off x="464703" y="383614"/>
            <a:ext cx="680355" cy="681731"/>
            <a:chOff x="1589596" y="810715"/>
            <a:chExt cx="2340698" cy="2345431"/>
          </a:xfrm>
        </p:grpSpPr>
        <p:grpSp>
          <p:nvGrpSpPr>
            <p:cNvPr id="19" name="组合 79">
              <a:extLst>
                <a:ext uri="{FF2B5EF4-FFF2-40B4-BE49-F238E27FC236}">
                  <a16:creationId xmlns:a16="http://schemas.microsoft.com/office/drawing/2014/main" xmlns="" id="{30AEECB0-908F-4F3A-A5AA-CA8594C01DAB}"/>
                </a:ext>
              </a:extLst>
            </p:cNvPr>
            <p:cNvGrpSpPr>
              <a:grpSpLocks/>
            </p:cNvGrpSpPr>
            <p:nvPr/>
          </p:nvGrpSpPr>
          <p:grpSpPr bwMode="auto">
            <a:xfrm>
              <a:off x="1589596" y="810715"/>
              <a:ext cx="2340698" cy="2345431"/>
              <a:chOff x="6379729" y="2488774"/>
              <a:chExt cx="2513016" cy="2513016"/>
            </a:xfrm>
          </p:grpSpPr>
          <p:sp>
            <p:nvSpPr>
              <p:cNvPr id="21" name="任意多边形 82">
                <a:extLst>
                  <a:ext uri="{FF2B5EF4-FFF2-40B4-BE49-F238E27FC236}">
                    <a16:creationId xmlns:a16="http://schemas.microsoft.com/office/drawing/2014/main" xmlns="" id="{0A305C2E-3FA5-4A3D-81E4-982A76067A10}"/>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2" name="任意多边形 83">
                <a:extLst>
                  <a:ext uri="{FF2B5EF4-FFF2-40B4-BE49-F238E27FC236}">
                    <a16:creationId xmlns:a16="http://schemas.microsoft.com/office/drawing/2014/main" xmlns="" id="{4212D353-E68F-42F6-959D-10E92D5DF109}"/>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0" name="椭圆 80">
              <a:extLst>
                <a:ext uri="{FF2B5EF4-FFF2-40B4-BE49-F238E27FC236}">
                  <a16:creationId xmlns:a16="http://schemas.microsoft.com/office/drawing/2014/main" xmlns="" id="{3C444FF7-5260-463E-AEEB-9F1D57A108E8}"/>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23" name="图片 22">
            <a:extLst>
              <a:ext uri="{FF2B5EF4-FFF2-40B4-BE49-F238E27FC236}">
                <a16:creationId xmlns:a16="http://schemas.microsoft.com/office/drawing/2014/main" xmlns="" id="{7F0AB212-6B4D-4869-B388-91978FDF653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25" name="矩形 24">
            <a:extLst>
              <a:ext uri="{FF2B5EF4-FFF2-40B4-BE49-F238E27FC236}">
                <a16:creationId xmlns:a16="http://schemas.microsoft.com/office/drawing/2014/main" xmlns="" id="{F8C1CFB0-671D-4AD0-AB86-6702BD66D5A4}"/>
              </a:ext>
            </a:extLst>
          </p:cNvPr>
          <p:cNvSpPr/>
          <p:nvPr/>
        </p:nvSpPr>
        <p:spPr>
          <a:xfrm>
            <a:off x="3349287" y="1383671"/>
            <a:ext cx="1963270" cy="481670"/>
          </a:xfrm>
          <a:prstGeom prst="rect">
            <a:avLst/>
          </a:prstGeom>
          <a:effectLst>
            <a:softEdge rad="660400"/>
          </a:effectLst>
        </p:spPr>
        <p:txBody>
          <a:bodyPr wrap="square">
            <a:spAutoFit/>
          </a:bodyPr>
          <a:lstStyle/>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做四个“引路人”</a:t>
            </a:r>
          </a:p>
        </p:txBody>
      </p:sp>
      <p:sp>
        <p:nvSpPr>
          <p:cNvPr id="13" name="矩形 12">
            <a:extLst>
              <a:ext uri="{FF2B5EF4-FFF2-40B4-BE49-F238E27FC236}">
                <a16:creationId xmlns:a16="http://schemas.microsoft.com/office/drawing/2014/main" xmlns="" id="{EF36129D-2379-4E9E-AF88-B8F73A4B4E1B}"/>
              </a:ext>
            </a:extLst>
          </p:cNvPr>
          <p:cNvSpPr/>
          <p:nvPr/>
        </p:nvSpPr>
        <p:spPr>
          <a:xfrm>
            <a:off x="1243008" y="284279"/>
            <a:ext cx="559621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习近平总书记：</a:t>
            </a:r>
          </a:p>
        </p:txBody>
      </p:sp>
    </p:spTree>
    <p:extLst>
      <p:ext uri="{BB962C8B-B14F-4D97-AF65-F5344CB8AC3E}">
        <p14:creationId xmlns:p14="http://schemas.microsoft.com/office/powerpoint/2010/main" xmlns="" val="6112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515DF0A-A669-4B11-B5BE-E42E9DC99090}"/>
              </a:ext>
            </a:extLst>
          </p:cNvPr>
          <p:cNvSpPr/>
          <p:nvPr/>
        </p:nvSpPr>
        <p:spPr>
          <a:xfrm>
            <a:off x="808043" y="1831353"/>
            <a:ext cx="7440205" cy="1405000"/>
          </a:xfrm>
          <a:prstGeom prst="rect">
            <a:avLst/>
          </a:prstGeom>
          <a:effectLst>
            <a:softEdge rad="660400"/>
          </a:effectLst>
        </p:spPr>
        <p:txBody>
          <a:bodyPr wrap="square">
            <a:spAutoFit/>
          </a:bodyPr>
          <a:lstStyle/>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“吐辞为经、举足为法”，教师一言一行都具有很强的示范性。</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要坚持教育者先受教育，让教师更好担当起学生健康成长指导者和引路人的责任。</a:t>
            </a:r>
          </a:p>
        </p:txBody>
      </p:sp>
      <p:cxnSp>
        <p:nvCxnSpPr>
          <p:cNvPr id="3" name="直接连接符 2">
            <a:extLst>
              <a:ext uri="{FF2B5EF4-FFF2-40B4-BE49-F238E27FC236}">
                <a16:creationId xmlns:a16="http://schemas.microsoft.com/office/drawing/2014/main" xmlns="" id="{47448DEC-2CE1-48A5-AA32-8F86D8003C6E}"/>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4" name="组合 3">
            <a:extLst>
              <a:ext uri="{FF2B5EF4-FFF2-40B4-BE49-F238E27FC236}">
                <a16:creationId xmlns:a16="http://schemas.microsoft.com/office/drawing/2014/main" xmlns="" id="{058E4A4E-FA2E-4FDB-9BF3-D25281A9FE91}"/>
              </a:ext>
            </a:extLst>
          </p:cNvPr>
          <p:cNvGrpSpPr/>
          <p:nvPr/>
        </p:nvGrpSpPr>
        <p:grpSpPr>
          <a:xfrm>
            <a:off x="464703" y="383614"/>
            <a:ext cx="680355" cy="681731"/>
            <a:chOff x="1589596" y="810715"/>
            <a:chExt cx="2340698" cy="2345431"/>
          </a:xfrm>
        </p:grpSpPr>
        <p:grpSp>
          <p:nvGrpSpPr>
            <p:cNvPr id="5" name="组合 79">
              <a:extLst>
                <a:ext uri="{FF2B5EF4-FFF2-40B4-BE49-F238E27FC236}">
                  <a16:creationId xmlns:a16="http://schemas.microsoft.com/office/drawing/2014/main" xmlns="" id="{0EE6D407-3FCF-47BF-98D7-4F54F11A270B}"/>
                </a:ext>
              </a:extLst>
            </p:cNvPr>
            <p:cNvGrpSpPr>
              <a:grpSpLocks/>
            </p:cNvGrpSpPr>
            <p:nvPr/>
          </p:nvGrpSpPr>
          <p:grpSpPr bwMode="auto">
            <a:xfrm>
              <a:off x="1589596" y="810715"/>
              <a:ext cx="2340698" cy="2345431"/>
              <a:chOff x="6379729" y="2488774"/>
              <a:chExt cx="2513016" cy="2513016"/>
            </a:xfrm>
          </p:grpSpPr>
          <p:sp>
            <p:nvSpPr>
              <p:cNvPr id="7" name="任意多边形 82">
                <a:extLst>
                  <a:ext uri="{FF2B5EF4-FFF2-40B4-BE49-F238E27FC236}">
                    <a16:creationId xmlns:a16="http://schemas.microsoft.com/office/drawing/2014/main" xmlns="" id="{84A6B055-5AFA-49BA-B3AB-D4EF41BFCDB6}"/>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8" name="任意多边形 83">
                <a:extLst>
                  <a:ext uri="{FF2B5EF4-FFF2-40B4-BE49-F238E27FC236}">
                    <a16:creationId xmlns:a16="http://schemas.microsoft.com/office/drawing/2014/main" xmlns="" id="{F21FA3BE-FD6E-40F2-95D5-0AB754FAC921}"/>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 name="椭圆 80">
              <a:extLst>
                <a:ext uri="{FF2B5EF4-FFF2-40B4-BE49-F238E27FC236}">
                  <a16:creationId xmlns:a16="http://schemas.microsoft.com/office/drawing/2014/main" xmlns="" id="{260CF671-D91C-49AB-90A8-167925141605}"/>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9" name="图片 8">
            <a:extLst>
              <a:ext uri="{FF2B5EF4-FFF2-40B4-BE49-F238E27FC236}">
                <a16:creationId xmlns:a16="http://schemas.microsoft.com/office/drawing/2014/main" xmlns="" id="{577BBE78-05BB-461A-9A9E-2AC9E4FE83B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10" name="矩形 9">
            <a:extLst>
              <a:ext uri="{FF2B5EF4-FFF2-40B4-BE49-F238E27FC236}">
                <a16:creationId xmlns:a16="http://schemas.microsoft.com/office/drawing/2014/main" xmlns="" id="{57DBB393-3A4E-454F-9434-5B859E33B45F}"/>
              </a:ext>
            </a:extLst>
          </p:cNvPr>
          <p:cNvSpPr/>
          <p:nvPr/>
        </p:nvSpPr>
        <p:spPr>
          <a:xfrm>
            <a:off x="1243008" y="284279"/>
            <a:ext cx="559621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习近平总书记：</a:t>
            </a:r>
          </a:p>
        </p:txBody>
      </p:sp>
    </p:spTree>
    <p:extLst>
      <p:ext uri="{BB962C8B-B14F-4D97-AF65-F5344CB8AC3E}">
        <p14:creationId xmlns:p14="http://schemas.microsoft.com/office/powerpoint/2010/main" xmlns="" val="18768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1066CD9C-3260-4169-A487-D9D9C3AB7F3C}"/>
              </a:ext>
            </a:extLst>
          </p:cNvPr>
          <p:cNvSpPr/>
          <p:nvPr/>
        </p:nvSpPr>
        <p:spPr>
          <a:xfrm>
            <a:off x="720761" y="1451455"/>
            <a:ext cx="7893588" cy="943335"/>
          </a:xfrm>
          <a:prstGeom prst="rect">
            <a:avLst/>
          </a:prstGeom>
          <a:effectLst>
            <a:softEdge rad="660400"/>
          </a:effectLst>
        </p:spPr>
        <p:txBody>
          <a:bodyPr wrap="square">
            <a:spAutoFit/>
          </a:bodyPr>
          <a:lstStyle/>
          <a:p>
            <a:pPr lvl="0" algn="just">
              <a:lnSpc>
                <a:spcPct val="150000"/>
              </a:lnSpc>
            </a:pPr>
            <a:r>
              <a:rPr lang="zh-CN" altLang="en-US" sz="16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a:t>
            </a: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教师的天职就是教书育人，老师是第一身份，教书是第一工作，上课是第一责任。</a:t>
            </a:r>
          </a:p>
        </p:txBody>
      </p:sp>
      <p:sp>
        <p:nvSpPr>
          <p:cNvPr id="16" name="矩形 15">
            <a:extLst>
              <a:ext uri="{FF2B5EF4-FFF2-40B4-BE49-F238E27FC236}">
                <a16:creationId xmlns:a16="http://schemas.microsoft.com/office/drawing/2014/main" xmlns="" id="{D4393074-756B-47DF-9358-0D53D703AAB3}"/>
              </a:ext>
            </a:extLst>
          </p:cNvPr>
          <p:cNvSpPr/>
          <p:nvPr/>
        </p:nvSpPr>
        <p:spPr>
          <a:xfrm>
            <a:off x="720761" y="2479310"/>
            <a:ext cx="7893588" cy="494302"/>
          </a:xfrm>
          <a:prstGeom prst="rect">
            <a:avLst/>
          </a:prstGeom>
          <a:effectLst>
            <a:softEdge rad="660400"/>
          </a:effectLst>
        </p:spPr>
        <p:txBody>
          <a:bodyPr wrap="square">
            <a:spAutoFit/>
          </a:bodyPr>
          <a:lstStyle/>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a:t>
            </a: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教育教育，既要教书，更要育人；既要言传，更要身教。</a:t>
            </a:r>
          </a:p>
        </p:txBody>
      </p:sp>
      <p:sp>
        <p:nvSpPr>
          <p:cNvPr id="15" name="矩形 14">
            <a:extLst>
              <a:ext uri="{FF2B5EF4-FFF2-40B4-BE49-F238E27FC236}">
                <a16:creationId xmlns:a16="http://schemas.microsoft.com/office/drawing/2014/main" xmlns="" id="{80EF245F-86B5-477C-83B2-65E381C78C6B}"/>
              </a:ext>
            </a:extLst>
          </p:cNvPr>
          <p:cNvSpPr/>
          <p:nvPr/>
        </p:nvSpPr>
        <p:spPr>
          <a:xfrm>
            <a:off x="732688" y="3141754"/>
            <a:ext cx="7893588" cy="943335"/>
          </a:xfrm>
          <a:prstGeom prst="rect">
            <a:avLst/>
          </a:prstGeom>
          <a:effectLst>
            <a:softEdge rad="660400"/>
          </a:effectLst>
        </p:spPr>
        <p:txBody>
          <a:bodyPr wrap="square">
            <a:spAutoFit/>
          </a:bodyPr>
          <a:lstStyle/>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a:t>
            </a: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老师要做到“艺高”，提升教学艺术，善于运用现代信息技术，提升改造学习、改造课堂的能力。</a:t>
            </a:r>
          </a:p>
        </p:txBody>
      </p:sp>
      <p:cxnSp>
        <p:nvCxnSpPr>
          <p:cNvPr id="26" name="直接连接符 25">
            <a:extLst>
              <a:ext uri="{FF2B5EF4-FFF2-40B4-BE49-F238E27FC236}">
                <a16:creationId xmlns:a16="http://schemas.microsoft.com/office/drawing/2014/main" xmlns="" id="{55FC95C1-9998-4698-BA5A-1D8058EA082C}"/>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27" name="组合 26">
            <a:extLst>
              <a:ext uri="{FF2B5EF4-FFF2-40B4-BE49-F238E27FC236}">
                <a16:creationId xmlns:a16="http://schemas.microsoft.com/office/drawing/2014/main" xmlns="" id="{8541AF16-4E0A-42A7-9C4C-BA868CB7EC12}"/>
              </a:ext>
            </a:extLst>
          </p:cNvPr>
          <p:cNvGrpSpPr/>
          <p:nvPr/>
        </p:nvGrpSpPr>
        <p:grpSpPr>
          <a:xfrm>
            <a:off x="464703" y="383614"/>
            <a:ext cx="680355" cy="681731"/>
            <a:chOff x="1589596" y="810715"/>
            <a:chExt cx="2340698" cy="2345431"/>
          </a:xfrm>
        </p:grpSpPr>
        <p:grpSp>
          <p:nvGrpSpPr>
            <p:cNvPr id="28" name="组合 79">
              <a:extLst>
                <a:ext uri="{FF2B5EF4-FFF2-40B4-BE49-F238E27FC236}">
                  <a16:creationId xmlns:a16="http://schemas.microsoft.com/office/drawing/2014/main" xmlns="" id="{F6CC92E5-34A5-4237-B8C0-E15E41348ED1}"/>
                </a:ext>
              </a:extLst>
            </p:cNvPr>
            <p:cNvGrpSpPr>
              <a:grpSpLocks/>
            </p:cNvGrpSpPr>
            <p:nvPr/>
          </p:nvGrpSpPr>
          <p:grpSpPr bwMode="auto">
            <a:xfrm>
              <a:off x="1589596" y="810715"/>
              <a:ext cx="2340698" cy="2345431"/>
              <a:chOff x="6379729" y="2488774"/>
              <a:chExt cx="2513016" cy="2513016"/>
            </a:xfrm>
          </p:grpSpPr>
          <p:sp>
            <p:nvSpPr>
              <p:cNvPr id="30" name="任意多边形 82">
                <a:extLst>
                  <a:ext uri="{FF2B5EF4-FFF2-40B4-BE49-F238E27FC236}">
                    <a16:creationId xmlns:a16="http://schemas.microsoft.com/office/drawing/2014/main" xmlns="" id="{BCFF8489-0F33-4CF5-B155-8837C6A49A88}"/>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31" name="任意多边形 83">
                <a:extLst>
                  <a:ext uri="{FF2B5EF4-FFF2-40B4-BE49-F238E27FC236}">
                    <a16:creationId xmlns:a16="http://schemas.microsoft.com/office/drawing/2014/main" xmlns="" id="{AE783AC1-98DF-4810-879F-7AD7969CE4AC}"/>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9" name="椭圆 80">
              <a:extLst>
                <a:ext uri="{FF2B5EF4-FFF2-40B4-BE49-F238E27FC236}">
                  <a16:creationId xmlns:a16="http://schemas.microsoft.com/office/drawing/2014/main" xmlns="" id="{5BE25B31-F663-40CD-883C-8D518BA211FE}"/>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32" name="图片 31">
            <a:extLst>
              <a:ext uri="{FF2B5EF4-FFF2-40B4-BE49-F238E27FC236}">
                <a16:creationId xmlns:a16="http://schemas.microsoft.com/office/drawing/2014/main" xmlns="" id="{42AA1DE8-C9D0-487B-86A3-9673172DB6B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12" name="矩形 11">
            <a:extLst>
              <a:ext uri="{FF2B5EF4-FFF2-40B4-BE49-F238E27FC236}">
                <a16:creationId xmlns:a16="http://schemas.microsoft.com/office/drawing/2014/main" xmlns="" id="{7E2046F6-F767-4F67-9C6B-ADDB8A1A7881}"/>
              </a:ext>
            </a:extLst>
          </p:cNvPr>
          <p:cNvSpPr/>
          <p:nvPr/>
        </p:nvSpPr>
        <p:spPr>
          <a:xfrm>
            <a:off x="1373015" y="308326"/>
            <a:ext cx="654674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陈宝生部长：</a:t>
            </a:r>
          </a:p>
        </p:txBody>
      </p:sp>
    </p:spTree>
    <p:extLst>
      <p:ext uri="{BB962C8B-B14F-4D97-AF65-F5344CB8AC3E}">
        <p14:creationId xmlns:p14="http://schemas.microsoft.com/office/powerpoint/2010/main" xmlns="" val="212682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FEE3BC1E-4263-45A9-AFB2-396205794E8A}"/>
              </a:ext>
            </a:extLst>
          </p:cNvPr>
          <p:cNvSpPr/>
          <p:nvPr/>
        </p:nvSpPr>
        <p:spPr>
          <a:xfrm>
            <a:off x="1160186" y="1451455"/>
            <a:ext cx="7893588" cy="2789995"/>
          </a:xfrm>
          <a:prstGeom prst="rect">
            <a:avLst/>
          </a:prstGeom>
          <a:effectLst>
            <a:softEdge rad="660400"/>
          </a:effectLst>
        </p:spPr>
        <p:txBody>
          <a:bodyPr wrap="square">
            <a:spAutoFit/>
          </a:bodyPr>
          <a:lstStyle/>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立德树人要落实在提高本科教学水平上。</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提高教学水平，基础在本科，基础不牢，地动山摇；</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没有高质量的本科，就建不成世界一流大学；</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高校领导不抓教学，不是失职就是渎职，至少是不称职；</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抓质量就是抓责任、抓标准、抓激励、抓评估；</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要建设质量文化，引领质量发展。</a:t>
            </a:r>
          </a:p>
        </p:txBody>
      </p:sp>
      <p:cxnSp>
        <p:nvCxnSpPr>
          <p:cNvPr id="15" name="直接连接符 14">
            <a:extLst>
              <a:ext uri="{FF2B5EF4-FFF2-40B4-BE49-F238E27FC236}">
                <a16:creationId xmlns:a16="http://schemas.microsoft.com/office/drawing/2014/main" xmlns="" id="{3219BE07-74E4-496F-BD83-54E8531C0FBC}"/>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16" name="组合 15">
            <a:extLst>
              <a:ext uri="{FF2B5EF4-FFF2-40B4-BE49-F238E27FC236}">
                <a16:creationId xmlns:a16="http://schemas.microsoft.com/office/drawing/2014/main" xmlns="" id="{D05DE672-903D-48EC-AFB5-DF1E3EF7E733}"/>
              </a:ext>
            </a:extLst>
          </p:cNvPr>
          <p:cNvGrpSpPr/>
          <p:nvPr/>
        </p:nvGrpSpPr>
        <p:grpSpPr>
          <a:xfrm>
            <a:off x="464703" y="383614"/>
            <a:ext cx="680355" cy="681731"/>
            <a:chOff x="1589596" y="810715"/>
            <a:chExt cx="2340698" cy="2345431"/>
          </a:xfrm>
        </p:grpSpPr>
        <p:grpSp>
          <p:nvGrpSpPr>
            <p:cNvPr id="17" name="组合 79">
              <a:extLst>
                <a:ext uri="{FF2B5EF4-FFF2-40B4-BE49-F238E27FC236}">
                  <a16:creationId xmlns:a16="http://schemas.microsoft.com/office/drawing/2014/main" xmlns="" id="{85B59884-B4FE-47BE-B86A-2FA911992101}"/>
                </a:ext>
              </a:extLst>
            </p:cNvPr>
            <p:cNvGrpSpPr>
              <a:grpSpLocks/>
            </p:cNvGrpSpPr>
            <p:nvPr/>
          </p:nvGrpSpPr>
          <p:grpSpPr bwMode="auto">
            <a:xfrm>
              <a:off x="1589596" y="810715"/>
              <a:ext cx="2340698" cy="2345431"/>
              <a:chOff x="6379729" y="2488774"/>
              <a:chExt cx="2513016" cy="2513016"/>
            </a:xfrm>
          </p:grpSpPr>
          <p:sp>
            <p:nvSpPr>
              <p:cNvPr id="19" name="任意多边形 82">
                <a:extLst>
                  <a:ext uri="{FF2B5EF4-FFF2-40B4-BE49-F238E27FC236}">
                    <a16:creationId xmlns:a16="http://schemas.microsoft.com/office/drawing/2014/main" xmlns="" id="{F243BC89-30A9-4E79-A3BF-A7107292EF76}"/>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0" name="任意多边形 83">
                <a:extLst>
                  <a:ext uri="{FF2B5EF4-FFF2-40B4-BE49-F238E27FC236}">
                    <a16:creationId xmlns:a16="http://schemas.microsoft.com/office/drawing/2014/main" xmlns="" id="{D5F990EA-C6E2-494F-B3E7-8205979F88DA}"/>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8" name="椭圆 80">
              <a:extLst>
                <a:ext uri="{FF2B5EF4-FFF2-40B4-BE49-F238E27FC236}">
                  <a16:creationId xmlns:a16="http://schemas.microsoft.com/office/drawing/2014/main" xmlns="" id="{D3E1F0EE-26A3-4030-A9BC-E57AC02AE0EC}"/>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21" name="图片 20">
            <a:extLst>
              <a:ext uri="{FF2B5EF4-FFF2-40B4-BE49-F238E27FC236}">
                <a16:creationId xmlns:a16="http://schemas.microsoft.com/office/drawing/2014/main" xmlns="" id="{FD8B0B1F-490F-4204-B899-82DA4965917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24" name="矩形 23">
            <a:extLst>
              <a:ext uri="{FF2B5EF4-FFF2-40B4-BE49-F238E27FC236}">
                <a16:creationId xmlns:a16="http://schemas.microsoft.com/office/drawing/2014/main" xmlns="" id="{F34FF761-4E63-4A4C-BB4E-5338588A56E1}"/>
              </a:ext>
            </a:extLst>
          </p:cNvPr>
          <p:cNvSpPr/>
          <p:nvPr/>
        </p:nvSpPr>
        <p:spPr>
          <a:xfrm>
            <a:off x="1373015" y="308326"/>
            <a:ext cx="654674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陈宝生部长：</a:t>
            </a:r>
          </a:p>
        </p:txBody>
      </p:sp>
    </p:spTree>
    <p:extLst>
      <p:ext uri="{BB962C8B-B14F-4D97-AF65-F5344CB8AC3E}">
        <p14:creationId xmlns:p14="http://schemas.microsoft.com/office/powerpoint/2010/main" xmlns="" val="5774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9669" y="2113717"/>
            <a:ext cx="5309146" cy="1479572"/>
          </a:xfrm>
          <a:prstGeom prst="rect">
            <a:avLst/>
          </a:prstGeom>
          <a:noFill/>
        </p:spPr>
        <p:txBody>
          <a:bodyPr wrap="none" lIns="0" tIns="0" rIns="0" rtlCol="0">
            <a:spAutoFit/>
          </a:bodyPr>
          <a:lstStyle/>
          <a:p>
            <a:pPr>
              <a:lnSpc>
                <a:spcPts val="3100"/>
              </a:lnSpc>
              <a:tabLst/>
            </a:pPr>
            <a:r>
              <a:rPr lang="en-US" altLang="zh-CN" sz="1800" dirty="0" err="1">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党和国家事业发展对高等教育需要的迫切性前所未有</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a:lnSpc>
                <a:spcPts val="1000"/>
              </a:lnSpc>
            </a:pP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a:lnSpc>
                <a:spcPts val="3300"/>
              </a:lnSpc>
              <a:tabLst/>
            </a:pPr>
            <a:r>
              <a:rPr lang="en-US" altLang="zh-CN" sz="1800" dirty="0" err="1">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高等教育所面临的重大机遇前所未有</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a:lnSpc>
                <a:spcPts val="1000"/>
              </a:lnSpc>
            </a:pP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a:lnSpc>
                <a:spcPts val="3300"/>
              </a:lnSpc>
              <a:tabLst/>
            </a:pPr>
            <a:r>
              <a:rPr lang="en-US" altLang="zh-CN" sz="1800" dirty="0" err="1">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高等教育内部的巨大变革前所未有</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sp>
        <p:nvSpPr>
          <p:cNvPr id="6" name="TextBox 1"/>
          <p:cNvSpPr txBox="1"/>
          <p:nvPr/>
        </p:nvSpPr>
        <p:spPr>
          <a:xfrm>
            <a:off x="1379669" y="3708486"/>
            <a:ext cx="4847481" cy="383118"/>
          </a:xfrm>
          <a:prstGeom prst="rect">
            <a:avLst/>
          </a:prstGeom>
          <a:noFill/>
        </p:spPr>
        <p:txBody>
          <a:bodyPr wrap="none" lIns="0" tIns="0" rIns="0" rtlCol="0">
            <a:spAutoFit/>
          </a:bodyPr>
          <a:lstStyle/>
          <a:p>
            <a:pPr>
              <a:lnSpc>
                <a:spcPts val="3100"/>
              </a:lnSpc>
              <a:tabLst/>
            </a:pPr>
            <a:r>
              <a:rPr lang="en-US" altLang="zh-CN" sz="1800" dirty="0" err="1">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高等教育所积蓄的动能和所蕴含的希望前所未有</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cxnSp>
        <p:nvCxnSpPr>
          <p:cNvPr id="9" name="直接连接符 8">
            <a:extLst>
              <a:ext uri="{FF2B5EF4-FFF2-40B4-BE49-F238E27FC236}">
                <a16:creationId xmlns:a16="http://schemas.microsoft.com/office/drawing/2014/main" xmlns="" id="{B74176A3-D176-4B97-B65B-63532A3C3B6B}"/>
              </a:ext>
            </a:extLst>
          </p:cNvPr>
          <p:cNvCxnSpPr>
            <a:cxnSpLocks/>
          </p:cNvCxnSpPr>
          <p:nvPr/>
        </p:nvCxnSpPr>
        <p:spPr>
          <a:xfrm>
            <a:off x="889686" y="1051896"/>
            <a:ext cx="7570227" cy="1"/>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10" name="组合 9">
            <a:extLst>
              <a:ext uri="{FF2B5EF4-FFF2-40B4-BE49-F238E27FC236}">
                <a16:creationId xmlns:a16="http://schemas.microsoft.com/office/drawing/2014/main" xmlns="" id="{04086495-D56D-4CAC-8CCA-1A70A01C9EE6}"/>
              </a:ext>
            </a:extLst>
          </p:cNvPr>
          <p:cNvGrpSpPr/>
          <p:nvPr/>
        </p:nvGrpSpPr>
        <p:grpSpPr>
          <a:xfrm>
            <a:off x="530607" y="383614"/>
            <a:ext cx="890203" cy="892003"/>
            <a:chOff x="1589596" y="810715"/>
            <a:chExt cx="2340698" cy="2345431"/>
          </a:xfrm>
        </p:grpSpPr>
        <p:grpSp>
          <p:nvGrpSpPr>
            <p:cNvPr id="11" name="组合 79">
              <a:extLst>
                <a:ext uri="{FF2B5EF4-FFF2-40B4-BE49-F238E27FC236}">
                  <a16:creationId xmlns:a16="http://schemas.microsoft.com/office/drawing/2014/main" xmlns="" id="{B4BDFDC0-07E9-44FB-8A47-940610234BA9}"/>
                </a:ext>
              </a:extLst>
            </p:cNvPr>
            <p:cNvGrpSpPr>
              <a:grpSpLocks/>
            </p:cNvGrpSpPr>
            <p:nvPr/>
          </p:nvGrpSpPr>
          <p:grpSpPr bwMode="auto">
            <a:xfrm>
              <a:off x="1589596" y="810715"/>
              <a:ext cx="2340698" cy="2345431"/>
              <a:chOff x="6379729" y="2488774"/>
              <a:chExt cx="2513016" cy="2513016"/>
            </a:xfrm>
          </p:grpSpPr>
          <p:sp>
            <p:nvSpPr>
              <p:cNvPr id="13" name="任意多边形 82">
                <a:extLst>
                  <a:ext uri="{FF2B5EF4-FFF2-40B4-BE49-F238E27FC236}">
                    <a16:creationId xmlns:a16="http://schemas.microsoft.com/office/drawing/2014/main" xmlns="" id="{48063412-352C-4523-BE6E-0F2E701E2AC3}"/>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4" name="任意多边形 83">
                <a:extLst>
                  <a:ext uri="{FF2B5EF4-FFF2-40B4-BE49-F238E27FC236}">
                    <a16:creationId xmlns:a16="http://schemas.microsoft.com/office/drawing/2014/main" xmlns="" id="{2D3B004C-5785-45B9-9A7A-18DB134A34A8}"/>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2" name="椭圆 80">
              <a:extLst>
                <a:ext uri="{FF2B5EF4-FFF2-40B4-BE49-F238E27FC236}">
                  <a16:creationId xmlns:a16="http://schemas.microsoft.com/office/drawing/2014/main" xmlns="" id="{388ECF0F-4D15-4064-B2BE-5065F4EB18AF}"/>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15" name="图片 14">
            <a:extLst>
              <a:ext uri="{FF2B5EF4-FFF2-40B4-BE49-F238E27FC236}">
                <a16:creationId xmlns:a16="http://schemas.microsoft.com/office/drawing/2014/main" xmlns="" id="{B8C11356-A184-4014-B251-5D19E64FA8C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645817" y="530240"/>
            <a:ext cx="643306" cy="604130"/>
          </a:xfrm>
          <a:prstGeom prst="rect">
            <a:avLst/>
          </a:prstGeom>
        </p:spPr>
      </p:pic>
      <p:sp>
        <p:nvSpPr>
          <p:cNvPr id="16" name="文本框 15">
            <a:extLst>
              <a:ext uri="{FF2B5EF4-FFF2-40B4-BE49-F238E27FC236}">
                <a16:creationId xmlns:a16="http://schemas.microsoft.com/office/drawing/2014/main" xmlns="" id="{4E3EA50E-2067-4135-96FB-2510B5BAF40C}"/>
              </a:ext>
            </a:extLst>
          </p:cNvPr>
          <p:cNvSpPr txBox="1"/>
          <p:nvPr/>
        </p:nvSpPr>
        <p:spPr>
          <a:xfrm>
            <a:off x="1331951" y="1385572"/>
            <a:ext cx="7761727" cy="461665"/>
          </a:xfrm>
          <a:prstGeom prst="rect">
            <a:avLst/>
          </a:prstGeom>
          <a:noFill/>
        </p:spPr>
        <p:txBody>
          <a:bodyPr wrap="square" rtlCol="0">
            <a:spAutoFit/>
          </a:bodyPr>
          <a:lstStyle/>
          <a:p>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四个“前所未有”</a:t>
            </a:r>
          </a:p>
        </p:txBody>
      </p:sp>
      <p:sp>
        <p:nvSpPr>
          <p:cNvPr id="18" name="矩形 17">
            <a:extLst>
              <a:ext uri="{FF2B5EF4-FFF2-40B4-BE49-F238E27FC236}">
                <a16:creationId xmlns:a16="http://schemas.microsoft.com/office/drawing/2014/main" xmlns="" id="{3EAE2C46-16C0-4F71-B9CB-542E51B0B413}"/>
              </a:ext>
            </a:extLst>
          </p:cNvPr>
          <p:cNvSpPr/>
          <p:nvPr/>
        </p:nvSpPr>
        <p:spPr>
          <a:xfrm>
            <a:off x="1373015" y="308326"/>
            <a:ext cx="654674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陈宝生部长：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DA4234B-61CB-479E-8D5F-1C96B4E2CD07}"/>
              </a:ext>
            </a:extLst>
          </p:cNvPr>
          <p:cNvSpPr/>
          <p:nvPr/>
        </p:nvSpPr>
        <p:spPr>
          <a:xfrm>
            <a:off x="692503" y="1451455"/>
            <a:ext cx="8047460" cy="2762616"/>
          </a:xfrm>
          <a:prstGeom prst="rect">
            <a:avLst/>
          </a:prstGeom>
        </p:spPr>
        <p:txBody>
          <a:bodyPr wrap="square">
            <a:spAutoFit/>
          </a:bodyPr>
          <a:lstStyle/>
          <a:p>
            <a:pPr>
              <a:lnSpc>
                <a:spcPct val="150000"/>
              </a:lnSpc>
            </a:pP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实现三个一去不复返</a:t>
            </a:r>
            <a:r>
              <a:rPr lang="en-US" altLang="zh-CN"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a:t>
            </a:r>
          </a:p>
          <a:p>
            <a:pPr>
              <a:lnSpc>
                <a:spcPct val="200000"/>
              </a:lnSpc>
            </a:pPr>
            <a:r>
              <a:rPr lang="zh-CN" altLang="en-US"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a:t>
            </a:r>
            <a:r>
              <a:rPr lang="zh-CN" altLang="en-US"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一部分同学天天打游戏，天天谈恋爱，天天睡大觉的日子一去不复返了；</a:t>
            </a:r>
            <a:endParaRPr lang="en-US" altLang="zh-CN"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a:lnSpc>
                <a:spcPct val="200000"/>
              </a:lnSpc>
            </a:pPr>
            <a:r>
              <a:rPr lang="zh-CN" altLang="en-US"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a:t>
            </a:r>
            <a:r>
              <a:rPr lang="zh-CN" altLang="en-US"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一部分老师认认真真培养自己，稀里马虎培养学生的日子一去不复返了；</a:t>
            </a:r>
            <a:endParaRPr lang="en-US" altLang="zh-CN"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a:lnSpc>
                <a:spcPct val="200000"/>
              </a:lnSpc>
            </a:pPr>
            <a:r>
              <a:rPr lang="zh-CN" altLang="en-US"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a:t>
            </a:r>
            <a:r>
              <a:rPr lang="zh-CN" altLang="en-US"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一部分学校领导、教师、学生精力投入不足，资源配置不足的时代一去不复返了。</a:t>
            </a:r>
            <a:endParaRPr lang="en-US" altLang="zh-CN"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cxnSp>
        <p:nvCxnSpPr>
          <p:cNvPr id="3" name="直接连接符 2">
            <a:extLst>
              <a:ext uri="{FF2B5EF4-FFF2-40B4-BE49-F238E27FC236}">
                <a16:creationId xmlns:a16="http://schemas.microsoft.com/office/drawing/2014/main" xmlns="" id="{6BDD713D-CE8D-47F8-9086-865A2B40811B}"/>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4" name="组合 3">
            <a:extLst>
              <a:ext uri="{FF2B5EF4-FFF2-40B4-BE49-F238E27FC236}">
                <a16:creationId xmlns:a16="http://schemas.microsoft.com/office/drawing/2014/main" xmlns="" id="{3BD0431C-F79D-480A-B163-2EFB6807CCB0}"/>
              </a:ext>
            </a:extLst>
          </p:cNvPr>
          <p:cNvGrpSpPr/>
          <p:nvPr/>
        </p:nvGrpSpPr>
        <p:grpSpPr>
          <a:xfrm>
            <a:off x="464703" y="383614"/>
            <a:ext cx="680355" cy="681731"/>
            <a:chOff x="1589596" y="810715"/>
            <a:chExt cx="2340698" cy="2345431"/>
          </a:xfrm>
        </p:grpSpPr>
        <p:grpSp>
          <p:nvGrpSpPr>
            <p:cNvPr id="5" name="组合 79">
              <a:extLst>
                <a:ext uri="{FF2B5EF4-FFF2-40B4-BE49-F238E27FC236}">
                  <a16:creationId xmlns:a16="http://schemas.microsoft.com/office/drawing/2014/main" xmlns="" id="{D114BDF6-7A5D-40D0-9C71-3E380410D1DE}"/>
                </a:ext>
              </a:extLst>
            </p:cNvPr>
            <p:cNvGrpSpPr>
              <a:grpSpLocks/>
            </p:cNvGrpSpPr>
            <p:nvPr/>
          </p:nvGrpSpPr>
          <p:grpSpPr bwMode="auto">
            <a:xfrm>
              <a:off x="1589596" y="810715"/>
              <a:ext cx="2340698" cy="2345431"/>
              <a:chOff x="6379729" y="2488774"/>
              <a:chExt cx="2513016" cy="2513016"/>
            </a:xfrm>
          </p:grpSpPr>
          <p:sp>
            <p:nvSpPr>
              <p:cNvPr id="7" name="任意多边形 82">
                <a:extLst>
                  <a:ext uri="{FF2B5EF4-FFF2-40B4-BE49-F238E27FC236}">
                    <a16:creationId xmlns:a16="http://schemas.microsoft.com/office/drawing/2014/main" xmlns="" id="{6B3C2217-ADCE-4B1D-901E-1F3D3155D2E8}"/>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8" name="任意多边形 83">
                <a:extLst>
                  <a:ext uri="{FF2B5EF4-FFF2-40B4-BE49-F238E27FC236}">
                    <a16:creationId xmlns:a16="http://schemas.microsoft.com/office/drawing/2014/main" xmlns="" id="{B0030E20-8E6A-4F2C-A6E9-0A76A9AFDE22}"/>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 name="椭圆 80">
              <a:extLst>
                <a:ext uri="{FF2B5EF4-FFF2-40B4-BE49-F238E27FC236}">
                  <a16:creationId xmlns:a16="http://schemas.microsoft.com/office/drawing/2014/main" xmlns="" id="{D6C68273-A836-44F6-95A0-35DBF5C8FD12}"/>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9" name="图片 8">
            <a:extLst>
              <a:ext uri="{FF2B5EF4-FFF2-40B4-BE49-F238E27FC236}">
                <a16:creationId xmlns:a16="http://schemas.microsoft.com/office/drawing/2014/main" xmlns="" id="{0B77AAAC-9A15-455F-832B-0D53EF002E7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11" name="矩形 10">
            <a:extLst>
              <a:ext uri="{FF2B5EF4-FFF2-40B4-BE49-F238E27FC236}">
                <a16:creationId xmlns:a16="http://schemas.microsoft.com/office/drawing/2014/main" xmlns="" id="{41B224BC-5DF5-446D-AF7D-0107BF8D9FB2}"/>
              </a:ext>
            </a:extLst>
          </p:cNvPr>
          <p:cNvSpPr/>
          <p:nvPr/>
        </p:nvSpPr>
        <p:spPr>
          <a:xfrm>
            <a:off x="1373015" y="308326"/>
            <a:ext cx="654674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陈宝生部长：</a:t>
            </a:r>
          </a:p>
        </p:txBody>
      </p:sp>
    </p:spTree>
    <p:extLst>
      <p:ext uri="{BB962C8B-B14F-4D97-AF65-F5344CB8AC3E}">
        <p14:creationId xmlns:p14="http://schemas.microsoft.com/office/powerpoint/2010/main" xmlns="" val="123013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830394B-4D53-40C8-BE26-3468025D1E65}"/>
              </a:ext>
            </a:extLst>
          </p:cNvPr>
          <p:cNvSpPr/>
          <p:nvPr/>
        </p:nvSpPr>
        <p:spPr>
          <a:xfrm>
            <a:off x="685626" y="1311847"/>
            <a:ext cx="7978346" cy="2896819"/>
          </a:xfrm>
          <a:prstGeom prst="rect">
            <a:avLst/>
          </a:prstGeom>
        </p:spPr>
        <p:txBody>
          <a:bodyPr wrap="square">
            <a:spAutoFit/>
          </a:bodyPr>
          <a:lstStyle/>
          <a:p>
            <a:pPr algn="just">
              <a:lnSpc>
                <a:spcPct val="150000"/>
              </a:lnSpc>
            </a:pPr>
            <a:r>
              <a:rPr lang="zh-CN" altLang="en-US" sz="16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要敏锐把握时代发展的大势，要深刻把握“五个关键词”：</a:t>
            </a:r>
            <a:endParaRPr lang="en-US" altLang="zh-CN" sz="16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algn="just">
              <a:lnSpc>
                <a:spcPct val="150000"/>
              </a:lnSpc>
            </a:pPr>
            <a:r>
              <a:rPr lang="zh-CN" altLang="en-US" sz="1800" dirty="0">
                <a:solidFill>
                  <a:srgbClr val="C00000"/>
                </a:solidFill>
                <a:latin typeface="华康俪金黑W8" panose="020B0809000000000000" pitchFamily="49" charset="-122"/>
                <a:ea typeface="华康俪金黑W8" panose="020B0809000000000000" pitchFamily="49" charset="-122"/>
              </a:rPr>
              <a:t>引发</a:t>
            </a: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：这一次的世界范围内的工业革命将改变政治经济格局。</a:t>
            </a:r>
          </a:p>
          <a:p>
            <a:pPr algn="just">
              <a:lnSpc>
                <a:spcPct val="150000"/>
              </a:lnSpc>
            </a:pPr>
            <a:r>
              <a:rPr lang="zh-CN" altLang="en-US" sz="1800" dirty="0">
                <a:solidFill>
                  <a:srgbClr val="C00000"/>
                </a:solidFill>
                <a:latin typeface="华康俪金黑W8" panose="020B0809000000000000" pitchFamily="49" charset="-122"/>
                <a:ea typeface="华康俪金黑W8" panose="020B0809000000000000" pitchFamily="49" charset="-122"/>
              </a:rPr>
              <a:t>重塑</a:t>
            </a: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：将重塑一个国家在全球范围竞争力的位置。</a:t>
            </a:r>
          </a:p>
          <a:p>
            <a:pPr algn="just">
              <a:lnSpc>
                <a:spcPct val="150000"/>
              </a:lnSpc>
            </a:pPr>
            <a:r>
              <a:rPr lang="zh-CN" altLang="en-US" sz="1800" dirty="0">
                <a:solidFill>
                  <a:srgbClr val="C00000"/>
                </a:solidFill>
                <a:latin typeface="华康俪金黑W8" panose="020B0809000000000000" pitchFamily="49" charset="-122"/>
                <a:ea typeface="华康俪金黑W8" panose="020B0809000000000000" pitchFamily="49" charset="-122"/>
              </a:rPr>
              <a:t>颠覆</a:t>
            </a: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：将颠覆很多产业的形态、生产或组织方式。</a:t>
            </a:r>
          </a:p>
          <a:p>
            <a:pPr algn="just">
              <a:lnSpc>
                <a:spcPct val="150000"/>
              </a:lnSpc>
            </a:pPr>
            <a:r>
              <a:rPr lang="zh-CN" altLang="en-US" sz="1800" dirty="0">
                <a:solidFill>
                  <a:srgbClr val="C00000"/>
                </a:solidFill>
                <a:latin typeface="华康俪金黑W8" panose="020B0809000000000000" pitchFamily="49" charset="-122"/>
                <a:ea typeface="华康俪金黑W8" panose="020B0809000000000000" pitchFamily="49" charset="-122"/>
              </a:rPr>
              <a:t>重构</a:t>
            </a: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：将重构人们的生活、学习和思维方式。</a:t>
            </a:r>
          </a:p>
          <a:p>
            <a:pPr algn="just">
              <a:lnSpc>
                <a:spcPct val="150000"/>
              </a:lnSpc>
            </a:pPr>
            <a:r>
              <a:rPr lang="zh-CN" altLang="en-US" sz="1800" dirty="0">
                <a:solidFill>
                  <a:srgbClr val="C00000"/>
                </a:solidFill>
                <a:latin typeface="华康俪金黑W8" panose="020B0809000000000000" pitchFamily="49" charset="-122"/>
                <a:ea typeface="华康俪金黑W8" panose="020B0809000000000000" pitchFamily="49" charset="-122"/>
              </a:rPr>
              <a:t>改变</a:t>
            </a: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：甚至有可能改变人与世界的关系。这是革命性的变化。</a:t>
            </a:r>
          </a:p>
          <a:p>
            <a:pPr algn="just">
              <a:lnSpc>
                <a:spcPct val="150000"/>
              </a:lnSpc>
            </a:pPr>
            <a:endParaRPr lang="en-US" altLang="zh-CN" sz="16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cxnSp>
        <p:nvCxnSpPr>
          <p:cNvPr id="16" name="直接连接符 15">
            <a:extLst>
              <a:ext uri="{FF2B5EF4-FFF2-40B4-BE49-F238E27FC236}">
                <a16:creationId xmlns:a16="http://schemas.microsoft.com/office/drawing/2014/main" xmlns="" id="{1D959AF2-EBBD-4ED6-9855-E0576976E90F}"/>
              </a:ext>
            </a:extLst>
          </p:cNvPr>
          <p:cNvCxnSpPr>
            <a:cxnSpLocks/>
          </p:cNvCxnSpPr>
          <p:nvPr/>
        </p:nvCxnSpPr>
        <p:spPr>
          <a:xfrm>
            <a:off x="889686" y="1051896"/>
            <a:ext cx="7570227" cy="1"/>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sp>
        <p:nvSpPr>
          <p:cNvPr id="11" name="矩形 10">
            <a:extLst>
              <a:ext uri="{FF2B5EF4-FFF2-40B4-BE49-F238E27FC236}">
                <a16:creationId xmlns:a16="http://schemas.microsoft.com/office/drawing/2014/main" xmlns="" id="{9D41D019-F1DE-4480-B7E1-10BF844448A2}"/>
              </a:ext>
            </a:extLst>
          </p:cNvPr>
          <p:cNvSpPr/>
          <p:nvPr/>
        </p:nvSpPr>
        <p:spPr>
          <a:xfrm>
            <a:off x="685626" y="3921290"/>
            <a:ext cx="7978346" cy="773160"/>
          </a:xfrm>
          <a:prstGeom prst="rect">
            <a:avLst/>
          </a:prstGeom>
        </p:spPr>
        <p:txBody>
          <a:bodyPr wrap="square">
            <a:spAutoFit/>
          </a:bodyPr>
          <a:lstStyle/>
          <a:p>
            <a:pPr algn="just">
              <a:lnSpc>
                <a:spcPct val="150000"/>
              </a:lnSpc>
            </a:pPr>
            <a:r>
              <a:rPr lang="zh-CN" altLang="en-US" sz="16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作为知识传授的高等教育工作者，如果不敏感的话，将落在时代后，因此我们要敏锐的感知、积极地应答。</a:t>
            </a:r>
          </a:p>
        </p:txBody>
      </p:sp>
      <p:grpSp>
        <p:nvGrpSpPr>
          <p:cNvPr id="12" name="组合 11">
            <a:extLst>
              <a:ext uri="{FF2B5EF4-FFF2-40B4-BE49-F238E27FC236}">
                <a16:creationId xmlns:a16="http://schemas.microsoft.com/office/drawing/2014/main" xmlns="" id="{E400D19C-78DB-4F27-810F-5C32CA57D2A9}"/>
              </a:ext>
            </a:extLst>
          </p:cNvPr>
          <p:cNvGrpSpPr/>
          <p:nvPr/>
        </p:nvGrpSpPr>
        <p:grpSpPr>
          <a:xfrm>
            <a:off x="530607" y="383614"/>
            <a:ext cx="890203" cy="892003"/>
            <a:chOff x="1589596" y="810715"/>
            <a:chExt cx="2340698" cy="2345431"/>
          </a:xfrm>
        </p:grpSpPr>
        <p:grpSp>
          <p:nvGrpSpPr>
            <p:cNvPr id="14" name="组合 79">
              <a:extLst>
                <a:ext uri="{FF2B5EF4-FFF2-40B4-BE49-F238E27FC236}">
                  <a16:creationId xmlns:a16="http://schemas.microsoft.com/office/drawing/2014/main" xmlns="" id="{84617057-8C64-45DD-9FE0-5FE7132ECDE1}"/>
                </a:ext>
              </a:extLst>
            </p:cNvPr>
            <p:cNvGrpSpPr>
              <a:grpSpLocks/>
            </p:cNvGrpSpPr>
            <p:nvPr/>
          </p:nvGrpSpPr>
          <p:grpSpPr bwMode="auto">
            <a:xfrm>
              <a:off x="1589596" y="810715"/>
              <a:ext cx="2340698" cy="2345431"/>
              <a:chOff x="6379729" y="2488774"/>
              <a:chExt cx="2513016" cy="2513016"/>
            </a:xfrm>
          </p:grpSpPr>
          <p:sp>
            <p:nvSpPr>
              <p:cNvPr id="23" name="任意多边形 82">
                <a:extLst>
                  <a:ext uri="{FF2B5EF4-FFF2-40B4-BE49-F238E27FC236}">
                    <a16:creationId xmlns:a16="http://schemas.microsoft.com/office/drawing/2014/main" xmlns="" id="{B9C914D1-D8B3-4A9A-95FF-24DE9FB9B822}"/>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4" name="任意多边形 83">
                <a:extLst>
                  <a:ext uri="{FF2B5EF4-FFF2-40B4-BE49-F238E27FC236}">
                    <a16:creationId xmlns:a16="http://schemas.microsoft.com/office/drawing/2014/main" xmlns="" id="{17DAA925-E441-4F29-A8DE-474F53DC8620}"/>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5" name="椭圆 80">
              <a:extLst>
                <a:ext uri="{FF2B5EF4-FFF2-40B4-BE49-F238E27FC236}">
                  <a16:creationId xmlns:a16="http://schemas.microsoft.com/office/drawing/2014/main" xmlns="" id="{51CEEB97-540A-4AD6-896A-AAB8DC7351AC}"/>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25" name="图片 24">
            <a:extLst>
              <a:ext uri="{FF2B5EF4-FFF2-40B4-BE49-F238E27FC236}">
                <a16:creationId xmlns:a16="http://schemas.microsoft.com/office/drawing/2014/main" xmlns="" id="{381AF547-98FC-4BC6-B42C-9371D3E6BF1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645817" y="530240"/>
            <a:ext cx="643306" cy="604130"/>
          </a:xfrm>
          <a:prstGeom prst="rect">
            <a:avLst/>
          </a:prstGeom>
        </p:spPr>
      </p:pic>
      <p:sp>
        <p:nvSpPr>
          <p:cNvPr id="18" name="矩形 17">
            <a:extLst>
              <a:ext uri="{FF2B5EF4-FFF2-40B4-BE49-F238E27FC236}">
                <a16:creationId xmlns:a16="http://schemas.microsoft.com/office/drawing/2014/main" xmlns="" id="{CD910926-8B91-4599-950D-AE6EF9A065AE}"/>
              </a:ext>
            </a:extLst>
          </p:cNvPr>
          <p:cNvSpPr/>
          <p:nvPr/>
        </p:nvSpPr>
        <p:spPr>
          <a:xfrm>
            <a:off x="1455889" y="362409"/>
            <a:ext cx="654674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教育部高教司司长吴岩：</a:t>
            </a:r>
          </a:p>
        </p:txBody>
      </p:sp>
    </p:spTree>
    <p:extLst>
      <p:ext uri="{BB962C8B-B14F-4D97-AF65-F5344CB8AC3E}">
        <p14:creationId xmlns:p14="http://schemas.microsoft.com/office/powerpoint/2010/main" xmlns="" val="429413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flipH="1">
            <a:off x="0" y="0"/>
            <a:ext cx="9144000" cy="5143500"/>
          </a:xfrm>
          <a:prstGeom prst="rect">
            <a:avLst/>
          </a:prstGeom>
        </p:spPr>
      </p:pic>
      <p:sp>
        <p:nvSpPr>
          <p:cNvPr id="60" name="Title 2"/>
          <p:cNvSpPr txBox="1"/>
          <p:nvPr/>
        </p:nvSpPr>
        <p:spPr>
          <a:xfrm>
            <a:off x="3167410" y="909311"/>
            <a:ext cx="2727868" cy="457049"/>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dirty="0">
                <a:solidFill>
                  <a:schemeClr val="tx2"/>
                </a:solidFill>
              </a:rPr>
              <a:t>目录 </a:t>
            </a:r>
            <a:r>
              <a:rPr lang="en-US" altLang="zh-CN" dirty="0">
                <a:solidFill>
                  <a:schemeClr val="tx2"/>
                </a:solidFill>
              </a:rPr>
              <a:t>CONTENTS</a:t>
            </a:r>
            <a:endParaRPr lang="en-US" dirty="0">
              <a:solidFill>
                <a:schemeClr val="tx2"/>
              </a:solidFill>
            </a:endParaRPr>
          </a:p>
        </p:txBody>
      </p:sp>
      <p:sp>
        <p:nvSpPr>
          <p:cNvPr id="61" name="矩形 60"/>
          <p:cNvSpPr/>
          <p:nvPr/>
        </p:nvSpPr>
        <p:spPr>
          <a:xfrm rot="2713401">
            <a:off x="1460048" y="1951139"/>
            <a:ext cx="272258" cy="2669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62" name="矩形 61"/>
          <p:cNvSpPr/>
          <p:nvPr/>
        </p:nvSpPr>
        <p:spPr>
          <a:xfrm rot="2713401">
            <a:off x="1154229" y="1743193"/>
            <a:ext cx="446946" cy="438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63" name="文本框 62"/>
          <p:cNvSpPr txBox="1"/>
          <p:nvPr/>
        </p:nvSpPr>
        <p:spPr>
          <a:xfrm>
            <a:off x="1257957" y="1821635"/>
            <a:ext cx="276038" cy="307777"/>
          </a:xfrm>
          <a:prstGeom prst="rect">
            <a:avLst/>
          </a:prstGeom>
          <a:noFill/>
        </p:spPr>
        <p:txBody>
          <a:bodyPr wrap="none" rtlCol="0">
            <a:spAutoFit/>
          </a:bodyPr>
          <a:lstStyle/>
          <a:p>
            <a:r>
              <a:rPr lang="en-US" altLang="zh-CN" dirty="0">
                <a:solidFill>
                  <a:schemeClr val="bg1"/>
                </a:solidFill>
                <a:latin typeface="华康俪金黑W8" panose="020B0809000000000000" pitchFamily="49" charset="-122"/>
                <a:ea typeface="华康俪金黑W8" panose="020B0809000000000000" pitchFamily="49" charset="-122"/>
              </a:rPr>
              <a:t>1</a:t>
            </a:r>
            <a:endParaRPr lang="zh-CN" altLang="en-US" dirty="0">
              <a:solidFill>
                <a:schemeClr val="bg1"/>
              </a:solidFill>
              <a:latin typeface="华康俪金黑W8" panose="020B0809000000000000" pitchFamily="49" charset="-122"/>
              <a:ea typeface="华康俪金黑W8" panose="020B0809000000000000" pitchFamily="49" charset="-122"/>
            </a:endParaRPr>
          </a:p>
        </p:txBody>
      </p:sp>
      <p:sp>
        <p:nvSpPr>
          <p:cNvPr id="64" name="文本框 63"/>
          <p:cNvSpPr txBox="1"/>
          <p:nvPr/>
        </p:nvSpPr>
        <p:spPr>
          <a:xfrm>
            <a:off x="1838228" y="1690184"/>
            <a:ext cx="6032421" cy="461665"/>
          </a:xfrm>
          <a:prstGeom prst="rect">
            <a:avLst/>
          </a:prstGeom>
          <a:noFill/>
        </p:spPr>
        <p:txBody>
          <a:bodyPr wrap="none" rtlCol="0">
            <a:spAutoFit/>
          </a:bodyPr>
          <a:lstStyle/>
          <a:p>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为什么要开展新时代教育思想大学习大讨论</a:t>
            </a:r>
          </a:p>
        </p:txBody>
      </p:sp>
      <p:cxnSp>
        <p:nvCxnSpPr>
          <p:cNvPr id="66" name="直接连接符 65"/>
          <p:cNvCxnSpPr>
            <a:cxnSpLocks/>
          </p:cNvCxnSpPr>
          <p:nvPr/>
        </p:nvCxnSpPr>
        <p:spPr>
          <a:xfrm>
            <a:off x="1890035" y="2161311"/>
            <a:ext cx="6073751" cy="0"/>
          </a:xfrm>
          <a:prstGeom prst="line">
            <a:avLst/>
          </a:prstGeom>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rot="2713401">
            <a:off x="1460047" y="2830511"/>
            <a:ext cx="272258" cy="2669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矩形 67"/>
          <p:cNvSpPr/>
          <p:nvPr/>
        </p:nvSpPr>
        <p:spPr>
          <a:xfrm rot="2713401">
            <a:off x="1154227" y="2622565"/>
            <a:ext cx="446946" cy="4381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69" name="文本框 68"/>
          <p:cNvSpPr txBox="1"/>
          <p:nvPr/>
        </p:nvSpPr>
        <p:spPr>
          <a:xfrm>
            <a:off x="1247323" y="2701007"/>
            <a:ext cx="276038" cy="307777"/>
          </a:xfrm>
          <a:prstGeom prst="rect">
            <a:avLst/>
          </a:prstGeom>
          <a:noFill/>
        </p:spPr>
        <p:txBody>
          <a:bodyPr wrap="none" rtlCol="0">
            <a:spAutoFit/>
          </a:bodyPr>
          <a:lstStyle>
            <a:defPPr>
              <a:defRPr lang="en-US"/>
            </a:defPPr>
            <a:lvl1pPr>
              <a:defRPr>
                <a:solidFill>
                  <a:schemeClr val="bg1"/>
                </a:solidFill>
                <a:latin typeface="华康俪金黑W8" panose="020B0809000000000000" pitchFamily="49" charset="-122"/>
                <a:ea typeface="华康俪金黑W8" panose="020B0809000000000000" pitchFamily="49" charset="-122"/>
              </a:defRPr>
            </a:lvl1pPr>
          </a:lstStyle>
          <a:p>
            <a:r>
              <a:rPr lang="en-US" altLang="zh-CN" dirty="0"/>
              <a:t>2</a:t>
            </a:r>
            <a:endParaRPr lang="zh-CN" altLang="en-US" dirty="0"/>
          </a:p>
        </p:txBody>
      </p:sp>
      <p:sp>
        <p:nvSpPr>
          <p:cNvPr id="70" name="文本框 69"/>
          <p:cNvSpPr txBox="1"/>
          <p:nvPr/>
        </p:nvSpPr>
        <p:spPr>
          <a:xfrm>
            <a:off x="1838226" y="2558966"/>
            <a:ext cx="5724644" cy="461665"/>
          </a:xfrm>
          <a:prstGeom prst="rect">
            <a:avLst/>
          </a:prstGeom>
          <a:noFill/>
        </p:spPr>
        <p:txBody>
          <a:bodyPr wrap="none" rtlCol="0">
            <a:spAutoFit/>
          </a:bodyPr>
          <a:lstStyle/>
          <a:p>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新时代教育思想大学习大讨论的主要内容</a:t>
            </a:r>
          </a:p>
        </p:txBody>
      </p:sp>
      <p:cxnSp>
        <p:nvCxnSpPr>
          <p:cNvPr id="72" name="直接连接符 71"/>
          <p:cNvCxnSpPr>
            <a:cxnSpLocks/>
          </p:cNvCxnSpPr>
          <p:nvPr/>
        </p:nvCxnSpPr>
        <p:spPr>
          <a:xfrm>
            <a:off x="1838415" y="3062548"/>
            <a:ext cx="6125371" cy="0"/>
          </a:xfrm>
          <a:prstGeom prst="line">
            <a:avLst/>
          </a:prstGeom>
          <a:ln/>
        </p:spPr>
        <p:style>
          <a:lnRef idx="1">
            <a:schemeClr val="accent3"/>
          </a:lnRef>
          <a:fillRef idx="0">
            <a:schemeClr val="accent3"/>
          </a:fillRef>
          <a:effectRef idx="0">
            <a:schemeClr val="accent3"/>
          </a:effectRef>
          <a:fontRef idx="minor">
            <a:schemeClr val="tx1"/>
          </a:fontRef>
        </p:style>
      </p:cxnSp>
      <p:sp>
        <p:nvSpPr>
          <p:cNvPr id="79" name="矩形 78"/>
          <p:cNvSpPr/>
          <p:nvPr/>
        </p:nvSpPr>
        <p:spPr>
          <a:xfrm rot="2713401">
            <a:off x="1460048" y="3860198"/>
            <a:ext cx="272258" cy="2669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0" name="矩形 79"/>
          <p:cNvSpPr/>
          <p:nvPr/>
        </p:nvSpPr>
        <p:spPr>
          <a:xfrm rot="2713401">
            <a:off x="1154228" y="3652252"/>
            <a:ext cx="446946" cy="438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81" name="文本框 80"/>
          <p:cNvSpPr txBox="1"/>
          <p:nvPr/>
        </p:nvSpPr>
        <p:spPr>
          <a:xfrm>
            <a:off x="1247323" y="3732910"/>
            <a:ext cx="290464" cy="307777"/>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1838226" y="3492226"/>
            <a:ext cx="5416868" cy="461665"/>
          </a:xfrm>
          <a:prstGeom prst="rect">
            <a:avLst/>
          </a:prstGeom>
          <a:noFill/>
        </p:spPr>
        <p:txBody>
          <a:bodyPr wrap="none" rtlCol="0">
            <a:spAutoFit/>
          </a:bodyPr>
          <a:lstStyle/>
          <a:p>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如何开展新时代教育思想大学习大讨论</a:t>
            </a:r>
          </a:p>
        </p:txBody>
      </p:sp>
      <p:cxnSp>
        <p:nvCxnSpPr>
          <p:cNvPr id="84" name="直接连接符 83"/>
          <p:cNvCxnSpPr>
            <a:cxnSpLocks/>
          </p:cNvCxnSpPr>
          <p:nvPr/>
        </p:nvCxnSpPr>
        <p:spPr>
          <a:xfrm>
            <a:off x="1838226" y="4009177"/>
            <a:ext cx="6047818" cy="37166"/>
          </a:xfrm>
          <a:prstGeom prst="line">
            <a:avLst/>
          </a:prstGeom>
          <a:ln/>
        </p:spPr>
        <p:style>
          <a:lnRef idx="1">
            <a:schemeClr val="accent3"/>
          </a:lnRef>
          <a:fillRef idx="0">
            <a:schemeClr val="accent3"/>
          </a:fillRef>
          <a:effectRef idx="0">
            <a:schemeClr val="accent3"/>
          </a:effectRef>
          <a:fontRef idx="minor">
            <a:schemeClr val="tx1"/>
          </a:fontRef>
        </p:style>
      </p:cxnSp>
      <p:sp>
        <p:nvSpPr>
          <p:cNvPr id="85" name="矩形 84"/>
          <p:cNvSpPr/>
          <p:nvPr/>
        </p:nvSpPr>
        <p:spPr>
          <a:xfrm>
            <a:off x="6002577" y="915330"/>
            <a:ext cx="243333" cy="238562"/>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6" name="矩形 85"/>
          <p:cNvSpPr/>
          <p:nvPr/>
        </p:nvSpPr>
        <p:spPr>
          <a:xfrm>
            <a:off x="6217175" y="1086218"/>
            <a:ext cx="97597" cy="95684"/>
          </a:xfrm>
          <a:prstGeom prst="rect">
            <a:avLst/>
          </a:prstGeom>
          <a:solidFill>
            <a:schemeClr val="bg1"/>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extLst>
      <p:ext uri="{BB962C8B-B14F-4D97-AF65-F5344CB8AC3E}">
        <p14:creationId xmlns:p14="http://schemas.microsoft.com/office/powerpoint/2010/main" xmlns="" val="32001821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Effect transition="in" filter="fade">
                                      <p:cBhvr>
                                        <p:cTn id="12" dur="500"/>
                                        <p:tgtEl>
                                          <p:spTgt spid="8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1+#ppt_w/2"/>
                                          </p:val>
                                        </p:tav>
                                        <p:tav tm="100000">
                                          <p:val>
                                            <p:strVal val="#ppt_x"/>
                                          </p:val>
                                        </p:tav>
                                      </p:tavLst>
                                    </p:anim>
                                    <p:anim calcmode="lin" valueType="num">
                                      <p:cBhvr additive="base">
                                        <p:cTn id="23" dur="500" fill="hold"/>
                                        <p:tgtEl>
                                          <p:spTgt spid="6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1+#ppt_w/2"/>
                                          </p:val>
                                        </p:tav>
                                        <p:tav tm="100000">
                                          <p:val>
                                            <p:strVal val="#ppt_x"/>
                                          </p:val>
                                        </p:tav>
                                      </p:tavLst>
                                    </p:anim>
                                    <p:anim calcmode="lin" valueType="num">
                                      <p:cBhvr additive="base">
                                        <p:cTn id="27" dur="500" fill="hold"/>
                                        <p:tgtEl>
                                          <p:spTgt spid="6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500" fill="hold"/>
                                        <p:tgtEl>
                                          <p:spTgt spid="63"/>
                                        </p:tgtEl>
                                        <p:attrNameLst>
                                          <p:attrName>ppt_x</p:attrName>
                                        </p:attrNameLst>
                                      </p:cBhvr>
                                      <p:tavLst>
                                        <p:tav tm="0">
                                          <p:val>
                                            <p:strVal val="1+#ppt_w/2"/>
                                          </p:val>
                                        </p:tav>
                                        <p:tav tm="100000">
                                          <p:val>
                                            <p:strVal val="#ppt_x"/>
                                          </p:val>
                                        </p:tav>
                                      </p:tavLst>
                                    </p:anim>
                                    <p:anim calcmode="lin" valueType="num">
                                      <p:cBhvr additive="base">
                                        <p:cTn id="31" dur="500" fill="hold"/>
                                        <p:tgtEl>
                                          <p:spTgt spid="63"/>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2"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1+#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1+#ppt_w/2"/>
                                          </p:val>
                                        </p:tav>
                                        <p:tav tm="100000">
                                          <p:val>
                                            <p:strVal val="#ppt_x"/>
                                          </p:val>
                                        </p:tav>
                                      </p:tavLst>
                                    </p:anim>
                                    <p:anim calcmode="lin" valueType="num">
                                      <p:cBhvr additive="base">
                                        <p:cTn id="40"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additive="base">
                                        <p:cTn id="45" dur="500" fill="hold"/>
                                        <p:tgtEl>
                                          <p:spTgt spid="67"/>
                                        </p:tgtEl>
                                        <p:attrNameLst>
                                          <p:attrName>ppt_x</p:attrName>
                                        </p:attrNameLst>
                                      </p:cBhvr>
                                      <p:tavLst>
                                        <p:tav tm="0">
                                          <p:val>
                                            <p:strVal val="1+#ppt_w/2"/>
                                          </p:val>
                                        </p:tav>
                                        <p:tav tm="100000">
                                          <p:val>
                                            <p:strVal val="#ppt_x"/>
                                          </p:val>
                                        </p:tav>
                                      </p:tavLst>
                                    </p:anim>
                                    <p:anim calcmode="lin" valueType="num">
                                      <p:cBhvr additive="base">
                                        <p:cTn id="46" dur="500" fill="hold"/>
                                        <p:tgtEl>
                                          <p:spTgt spid="6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1+#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fill="hold"/>
                                        <p:tgtEl>
                                          <p:spTgt spid="69"/>
                                        </p:tgtEl>
                                        <p:attrNameLst>
                                          <p:attrName>ppt_x</p:attrName>
                                        </p:attrNameLst>
                                      </p:cBhvr>
                                      <p:tavLst>
                                        <p:tav tm="0">
                                          <p:val>
                                            <p:strVal val="1+#ppt_w/2"/>
                                          </p:val>
                                        </p:tav>
                                        <p:tav tm="100000">
                                          <p:val>
                                            <p:strVal val="#ppt_x"/>
                                          </p:val>
                                        </p:tav>
                                      </p:tavLst>
                                    </p:anim>
                                    <p:anim calcmode="lin" valueType="num">
                                      <p:cBhvr additive="base">
                                        <p:cTn id="54" dur="500" fill="hold"/>
                                        <p:tgtEl>
                                          <p:spTgt spid="6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fill="hold"/>
                                        <p:tgtEl>
                                          <p:spTgt spid="70"/>
                                        </p:tgtEl>
                                        <p:attrNameLst>
                                          <p:attrName>ppt_x</p:attrName>
                                        </p:attrNameLst>
                                      </p:cBhvr>
                                      <p:tavLst>
                                        <p:tav tm="0">
                                          <p:val>
                                            <p:strVal val="1+#ppt_w/2"/>
                                          </p:val>
                                        </p:tav>
                                        <p:tav tm="100000">
                                          <p:val>
                                            <p:strVal val="#ppt_x"/>
                                          </p:val>
                                        </p:tav>
                                      </p:tavLst>
                                    </p:anim>
                                    <p:anim calcmode="lin" valueType="num">
                                      <p:cBhvr additive="base">
                                        <p:cTn id="58" dur="500" fill="hold"/>
                                        <p:tgtEl>
                                          <p:spTgt spid="70"/>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additive="base">
                                        <p:cTn id="61" dur="500" fill="hold"/>
                                        <p:tgtEl>
                                          <p:spTgt spid="72"/>
                                        </p:tgtEl>
                                        <p:attrNameLst>
                                          <p:attrName>ppt_x</p:attrName>
                                        </p:attrNameLst>
                                      </p:cBhvr>
                                      <p:tavLst>
                                        <p:tav tm="0">
                                          <p:val>
                                            <p:strVal val="1+#ppt_w/2"/>
                                          </p:val>
                                        </p:tav>
                                        <p:tav tm="100000">
                                          <p:val>
                                            <p:strVal val="#ppt_x"/>
                                          </p:val>
                                        </p:tav>
                                      </p:tavLst>
                                    </p:anim>
                                    <p:anim calcmode="lin" valueType="num">
                                      <p:cBhvr additive="base">
                                        <p:cTn id="62"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500" fill="hold"/>
                                        <p:tgtEl>
                                          <p:spTgt spid="79"/>
                                        </p:tgtEl>
                                        <p:attrNameLst>
                                          <p:attrName>ppt_x</p:attrName>
                                        </p:attrNameLst>
                                      </p:cBhvr>
                                      <p:tavLst>
                                        <p:tav tm="0">
                                          <p:val>
                                            <p:strVal val="1+#ppt_w/2"/>
                                          </p:val>
                                        </p:tav>
                                        <p:tav tm="100000">
                                          <p:val>
                                            <p:strVal val="#ppt_x"/>
                                          </p:val>
                                        </p:tav>
                                      </p:tavLst>
                                    </p:anim>
                                    <p:anim calcmode="lin" valueType="num">
                                      <p:cBhvr additive="base">
                                        <p:cTn id="68" dur="500" fill="hold"/>
                                        <p:tgtEl>
                                          <p:spTgt spid="7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 calcmode="lin" valueType="num">
                                      <p:cBhvr additive="base">
                                        <p:cTn id="75" dur="500" fill="hold"/>
                                        <p:tgtEl>
                                          <p:spTgt spid="81"/>
                                        </p:tgtEl>
                                        <p:attrNameLst>
                                          <p:attrName>ppt_x</p:attrName>
                                        </p:attrNameLst>
                                      </p:cBhvr>
                                      <p:tavLst>
                                        <p:tav tm="0">
                                          <p:val>
                                            <p:strVal val="1+#ppt_w/2"/>
                                          </p:val>
                                        </p:tav>
                                        <p:tav tm="100000">
                                          <p:val>
                                            <p:strVal val="#ppt_x"/>
                                          </p:val>
                                        </p:tav>
                                      </p:tavLst>
                                    </p:anim>
                                    <p:anim calcmode="lin" valueType="num">
                                      <p:cBhvr additive="base">
                                        <p:cTn id="76" dur="500" fill="hold"/>
                                        <p:tgtEl>
                                          <p:spTgt spid="8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anim calcmode="lin" valueType="num">
                                      <p:cBhvr additive="base">
                                        <p:cTn id="79" dur="500" fill="hold"/>
                                        <p:tgtEl>
                                          <p:spTgt spid="82"/>
                                        </p:tgtEl>
                                        <p:attrNameLst>
                                          <p:attrName>ppt_x</p:attrName>
                                        </p:attrNameLst>
                                      </p:cBhvr>
                                      <p:tavLst>
                                        <p:tav tm="0">
                                          <p:val>
                                            <p:strVal val="1+#ppt_w/2"/>
                                          </p:val>
                                        </p:tav>
                                        <p:tav tm="100000">
                                          <p:val>
                                            <p:strVal val="#ppt_x"/>
                                          </p:val>
                                        </p:tav>
                                      </p:tavLst>
                                    </p:anim>
                                    <p:anim calcmode="lin" valueType="num">
                                      <p:cBhvr additive="base">
                                        <p:cTn id="80" dur="500" fill="hold"/>
                                        <p:tgtEl>
                                          <p:spTgt spid="82"/>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additive="base">
                                        <p:cTn id="83" dur="500" fill="hold"/>
                                        <p:tgtEl>
                                          <p:spTgt spid="84"/>
                                        </p:tgtEl>
                                        <p:attrNameLst>
                                          <p:attrName>ppt_x</p:attrName>
                                        </p:attrNameLst>
                                      </p:cBhvr>
                                      <p:tavLst>
                                        <p:tav tm="0">
                                          <p:val>
                                            <p:strVal val="1+#ppt_w/2"/>
                                          </p:val>
                                        </p:tav>
                                        <p:tav tm="100000">
                                          <p:val>
                                            <p:strVal val="#ppt_x"/>
                                          </p:val>
                                        </p:tav>
                                      </p:tavLst>
                                    </p:anim>
                                    <p:anim calcmode="lin" valueType="num">
                                      <p:cBhvr additive="base">
                                        <p:cTn id="84"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62" grpId="0" animBg="1"/>
      <p:bldP spid="63" grpId="0"/>
      <p:bldP spid="64" grpId="0"/>
      <p:bldP spid="67" grpId="0" animBg="1"/>
      <p:bldP spid="68" grpId="0" animBg="1"/>
      <p:bldP spid="69" grpId="0"/>
      <p:bldP spid="70" grpId="0"/>
      <p:bldP spid="79" grpId="0" animBg="1"/>
      <p:bldP spid="80" grpId="0" animBg="1"/>
      <p:bldP spid="81" grpId="0"/>
      <p:bldP spid="82" grpId="0"/>
      <p:bldP spid="85" grpId="0" animBg="1"/>
      <p:bldP spid="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a:extLst>
              <a:ext uri="{FF2B5EF4-FFF2-40B4-BE49-F238E27FC236}">
                <a16:creationId xmlns:a16="http://schemas.microsoft.com/office/drawing/2014/main" xmlns="" id="{1D959AF2-EBBD-4ED6-9855-E0576976E90F}"/>
              </a:ext>
            </a:extLst>
          </p:cNvPr>
          <p:cNvCxnSpPr>
            <a:cxnSpLocks/>
          </p:cNvCxnSpPr>
          <p:nvPr/>
        </p:nvCxnSpPr>
        <p:spPr>
          <a:xfrm>
            <a:off x="889686" y="1051896"/>
            <a:ext cx="7570227" cy="1"/>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sp>
        <p:nvSpPr>
          <p:cNvPr id="23" name="矩形 22">
            <a:extLst>
              <a:ext uri="{FF2B5EF4-FFF2-40B4-BE49-F238E27FC236}">
                <a16:creationId xmlns:a16="http://schemas.microsoft.com/office/drawing/2014/main" xmlns="" id="{C0F5873D-5CC8-4716-97D2-E9C85F16F54B}"/>
              </a:ext>
            </a:extLst>
          </p:cNvPr>
          <p:cNvSpPr/>
          <p:nvPr/>
        </p:nvSpPr>
        <p:spPr>
          <a:xfrm>
            <a:off x="1577067" y="1423367"/>
            <a:ext cx="8019718" cy="400110"/>
          </a:xfrm>
          <a:prstGeom prst="rect">
            <a:avLst/>
          </a:prstGeom>
        </p:spPr>
        <p:txBody>
          <a:bodyPr wrap="square">
            <a:spAutoFit/>
          </a:bodyPr>
          <a:lstStyle/>
          <a:p>
            <a:pPr algn="just"/>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四个变化</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a:t>
            </a:r>
          </a:p>
        </p:txBody>
      </p:sp>
      <p:sp>
        <p:nvSpPr>
          <p:cNvPr id="24" name="矩形 23">
            <a:extLst>
              <a:ext uri="{FF2B5EF4-FFF2-40B4-BE49-F238E27FC236}">
                <a16:creationId xmlns:a16="http://schemas.microsoft.com/office/drawing/2014/main" xmlns="" id="{F1874BE1-6E0F-422B-85CA-A4A692597D50}"/>
              </a:ext>
            </a:extLst>
          </p:cNvPr>
          <p:cNvSpPr/>
          <p:nvPr/>
        </p:nvSpPr>
        <p:spPr>
          <a:xfrm>
            <a:off x="1455889" y="2563364"/>
            <a:ext cx="8019718" cy="458908"/>
          </a:xfrm>
          <a:prstGeom prst="rect">
            <a:avLst/>
          </a:prstGeom>
        </p:spPr>
        <p:txBody>
          <a:bodyPr wrap="square">
            <a:spAutoFit/>
          </a:bodyPr>
          <a:lstStyle/>
          <a:p>
            <a:pPr algn="just">
              <a:lnSpc>
                <a:spcPct val="150000"/>
              </a:lnSpc>
            </a:pPr>
            <a:r>
              <a:rPr lang="zh-CN" altLang="en-US"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第二，高等教育的发展阶段变了。</a:t>
            </a:r>
            <a:endParaRPr lang="en-US" altLang="zh-CN"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sp>
        <p:nvSpPr>
          <p:cNvPr id="25" name="矩形 24">
            <a:extLst>
              <a:ext uri="{FF2B5EF4-FFF2-40B4-BE49-F238E27FC236}">
                <a16:creationId xmlns:a16="http://schemas.microsoft.com/office/drawing/2014/main" xmlns="" id="{28B67C3E-ACA3-4A21-9D8D-EC4384ED46E5}"/>
              </a:ext>
            </a:extLst>
          </p:cNvPr>
          <p:cNvSpPr/>
          <p:nvPr/>
        </p:nvSpPr>
        <p:spPr>
          <a:xfrm>
            <a:off x="1455889" y="2014241"/>
            <a:ext cx="8019718" cy="442750"/>
          </a:xfrm>
          <a:prstGeom prst="rect">
            <a:avLst/>
          </a:prstGeom>
        </p:spPr>
        <p:txBody>
          <a:bodyPr wrap="square">
            <a:spAutoFit/>
          </a:bodyPr>
          <a:lstStyle/>
          <a:p>
            <a:pPr algn="just">
              <a:lnSpc>
                <a:spcPct val="150000"/>
              </a:lnSpc>
            </a:pPr>
            <a:r>
              <a:rPr lang="zh-CN" altLang="en-US"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第一，高等教育的地位、作用变了。</a:t>
            </a:r>
            <a:endParaRPr lang="en-US" altLang="zh-CN"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grpSp>
        <p:nvGrpSpPr>
          <p:cNvPr id="26" name="组合 25">
            <a:extLst>
              <a:ext uri="{FF2B5EF4-FFF2-40B4-BE49-F238E27FC236}">
                <a16:creationId xmlns:a16="http://schemas.microsoft.com/office/drawing/2014/main" xmlns="" id="{87982470-B1BC-481B-839F-31ED306E74AA}"/>
              </a:ext>
            </a:extLst>
          </p:cNvPr>
          <p:cNvGrpSpPr/>
          <p:nvPr/>
        </p:nvGrpSpPr>
        <p:grpSpPr>
          <a:xfrm>
            <a:off x="530607" y="383614"/>
            <a:ext cx="890203" cy="892003"/>
            <a:chOff x="1589596" y="810715"/>
            <a:chExt cx="2340698" cy="2345431"/>
          </a:xfrm>
        </p:grpSpPr>
        <p:grpSp>
          <p:nvGrpSpPr>
            <p:cNvPr id="27" name="组合 79">
              <a:extLst>
                <a:ext uri="{FF2B5EF4-FFF2-40B4-BE49-F238E27FC236}">
                  <a16:creationId xmlns:a16="http://schemas.microsoft.com/office/drawing/2014/main" xmlns="" id="{EDE2B513-7D3F-4AED-B184-96612298A78A}"/>
                </a:ext>
              </a:extLst>
            </p:cNvPr>
            <p:cNvGrpSpPr>
              <a:grpSpLocks/>
            </p:cNvGrpSpPr>
            <p:nvPr/>
          </p:nvGrpSpPr>
          <p:grpSpPr bwMode="auto">
            <a:xfrm>
              <a:off x="1589596" y="810715"/>
              <a:ext cx="2340698" cy="2345431"/>
              <a:chOff x="6379729" y="2488774"/>
              <a:chExt cx="2513016" cy="2513016"/>
            </a:xfrm>
          </p:grpSpPr>
          <p:sp>
            <p:nvSpPr>
              <p:cNvPr id="29" name="任意多边形 82">
                <a:extLst>
                  <a:ext uri="{FF2B5EF4-FFF2-40B4-BE49-F238E27FC236}">
                    <a16:creationId xmlns:a16="http://schemas.microsoft.com/office/drawing/2014/main" xmlns="" id="{993FCB68-4031-4958-83A1-BD43F8BC3412}"/>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30" name="任意多边形 83">
                <a:extLst>
                  <a:ext uri="{FF2B5EF4-FFF2-40B4-BE49-F238E27FC236}">
                    <a16:creationId xmlns:a16="http://schemas.microsoft.com/office/drawing/2014/main" xmlns="" id="{2E359C99-2D9A-4725-9CBD-3422CEC77253}"/>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8" name="椭圆 80">
              <a:extLst>
                <a:ext uri="{FF2B5EF4-FFF2-40B4-BE49-F238E27FC236}">
                  <a16:creationId xmlns:a16="http://schemas.microsoft.com/office/drawing/2014/main" xmlns="" id="{7331B96E-8BF7-4C94-9B8B-031320132652}"/>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31" name="图片 30">
            <a:extLst>
              <a:ext uri="{FF2B5EF4-FFF2-40B4-BE49-F238E27FC236}">
                <a16:creationId xmlns:a16="http://schemas.microsoft.com/office/drawing/2014/main" xmlns="" id="{9B935275-BD4A-4967-84D5-7A5B91ABF67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645817" y="530240"/>
            <a:ext cx="643306" cy="604130"/>
          </a:xfrm>
          <a:prstGeom prst="rect">
            <a:avLst/>
          </a:prstGeom>
        </p:spPr>
      </p:pic>
      <p:sp>
        <p:nvSpPr>
          <p:cNvPr id="13" name="矩形 12">
            <a:extLst>
              <a:ext uri="{FF2B5EF4-FFF2-40B4-BE49-F238E27FC236}">
                <a16:creationId xmlns:a16="http://schemas.microsoft.com/office/drawing/2014/main" xmlns="" id="{BB79C12E-6F1F-4A6A-8AA9-48D45294095B}"/>
              </a:ext>
            </a:extLst>
          </p:cNvPr>
          <p:cNvSpPr/>
          <p:nvPr/>
        </p:nvSpPr>
        <p:spPr>
          <a:xfrm>
            <a:off x="1475012" y="3044674"/>
            <a:ext cx="8019718" cy="458908"/>
          </a:xfrm>
          <a:prstGeom prst="rect">
            <a:avLst/>
          </a:prstGeom>
        </p:spPr>
        <p:txBody>
          <a:bodyPr wrap="square">
            <a:spAutoFit/>
          </a:bodyPr>
          <a:lstStyle/>
          <a:p>
            <a:pPr algn="just">
              <a:lnSpc>
                <a:spcPct val="150000"/>
              </a:lnSpc>
            </a:pPr>
            <a:r>
              <a:rPr lang="zh-CN" altLang="en-US"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第三，高等学校的类型结构变了。</a:t>
            </a:r>
            <a:endParaRPr lang="en-US" altLang="zh-CN"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sp>
        <p:nvSpPr>
          <p:cNvPr id="14" name="矩形 13">
            <a:extLst>
              <a:ext uri="{FF2B5EF4-FFF2-40B4-BE49-F238E27FC236}">
                <a16:creationId xmlns:a16="http://schemas.microsoft.com/office/drawing/2014/main" xmlns="" id="{96B3B7E4-F152-49EA-9C34-ED955631FA68}"/>
              </a:ext>
            </a:extLst>
          </p:cNvPr>
          <p:cNvSpPr/>
          <p:nvPr/>
        </p:nvSpPr>
        <p:spPr>
          <a:xfrm>
            <a:off x="1475012" y="3593797"/>
            <a:ext cx="8019718" cy="458908"/>
          </a:xfrm>
          <a:prstGeom prst="rect">
            <a:avLst/>
          </a:prstGeom>
        </p:spPr>
        <p:txBody>
          <a:bodyPr wrap="square">
            <a:spAutoFit/>
          </a:bodyPr>
          <a:lstStyle/>
          <a:p>
            <a:pPr algn="just">
              <a:lnSpc>
                <a:spcPct val="150000"/>
              </a:lnSpc>
            </a:pPr>
            <a:r>
              <a:rPr lang="zh-CN" altLang="en-US"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第四，中国高等学校的舞台、坐标、格局变了。</a:t>
            </a:r>
            <a:endParaRPr lang="en-US" altLang="zh-CN"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sp>
        <p:nvSpPr>
          <p:cNvPr id="17" name="矩形 16">
            <a:extLst>
              <a:ext uri="{FF2B5EF4-FFF2-40B4-BE49-F238E27FC236}">
                <a16:creationId xmlns:a16="http://schemas.microsoft.com/office/drawing/2014/main" xmlns="" id="{3C2EEA66-D300-42DC-97EB-0541C38C7B26}"/>
              </a:ext>
            </a:extLst>
          </p:cNvPr>
          <p:cNvSpPr/>
          <p:nvPr/>
        </p:nvSpPr>
        <p:spPr>
          <a:xfrm>
            <a:off x="1566434" y="417151"/>
            <a:ext cx="654674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教育部高教司司长吴岩：</a:t>
            </a:r>
          </a:p>
        </p:txBody>
      </p:sp>
    </p:spTree>
    <p:extLst>
      <p:ext uri="{BB962C8B-B14F-4D97-AF65-F5344CB8AC3E}">
        <p14:creationId xmlns:p14="http://schemas.microsoft.com/office/powerpoint/2010/main" xmlns="" val="2400849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flipH="1">
            <a:off x="0" y="0"/>
            <a:ext cx="9144000" cy="5143500"/>
          </a:xfrm>
          <a:prstGeom prst="rect">
            <a:avLst/>
          </a:prstGeom>
        </p:spPr>
      </p:pic>
      <p:sp>
        <p:nvSpPr>
          <p:cNvPr id="11" name="文本框 10"/>
          <p:cNvSpPr txBox="1"/>
          <p:nvPr/>
        </p:nvSpPr>
        <p:spPr>
          <a:xfrm>
            <a:off x="1243157" y="2240325"/>
            <a:ext cx="861133" cy="784830"/>
          </a:xfrm>
          <a:prstGeom prst="rect">
            <a:avLst/>
          </a:prstGeom>
          <a:noFill/>
        </p:spPr>
        <p:txBody>
          <a:bodyPr wrap="none" rtlCol="0">
            <a:spAutoFit/>
          </a:bodyPr>
          <a:lstStyle/>
          <a:p>
            <a:r>
              <a:rPr lang="en-US" altLang="zh-CN"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02</a:t>
            </a:r>
            <a:endParaRPr lang="zh-CN" altLang="en-US"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endParaRPr>
          </a:p>
        </p:txBody>
      </p:sp>
      <p:sp>
        <p:nvSpPr>
          <p:cNvPr id="12" name="矩形 11"/>
          <p:cNvSpPr/>
          <p:nvPr/>
        </p:nvSpPr>
        <p:spPr>
          <a:xfrm>
            <a:off x="2243262" y="2124908"/>
            <a:ext cx="4698722" cy="1077218"/>
          </a:xfrm>
          <a:prstGeom prst="rect">
            <a:avLst/>
          </a:prstGeom>
        </p:spPr>
        <p:txBody>
          <a:bodyPr wrap="none">
            <a:spAutoFit/>
          </a:bodyPr>
          <a:lstStyle/>
          <a:p>
            <a:pPr lvl="0"/>
            <a:r>
              <a:rPr lang="zh-CN" altLang="en-US" sz="32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新时代教育思想</a:t>
            </a:r>
            <a:endParaRPr lang="en-US" altLang="zh-CN" sz="32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r>
              <a:rPr lang="zh-CN" altLang="en-US" sz="32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大学习大讨论的主要内容</a:t>
            </a:r>
          </a:p>
        </p:txBody>
      </p:sp>
      <p:cxnSp>
        <p:nvCxnSpPr>
          <p:cNvPr id="22" name="直接连接符 21"/>
          <p:cNvCxnSpPr/>
          <p:nvPr/>
        </p:nvCxnSpPr>
        <p:spPr>
          <a:xfrm>
            <a:off x="2129599" y="2098075"/>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89548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C09CB281-FA8D-4BB7-9636-D134403BCE96}"/>
              </a:ext>
            </a:extLst>
          </p:cNvPr>
          <p:cNvSpPr txBox="1"/>
          <p:nvPr/>
        </p:nvSpPr>
        <p:spPr>
          <a:xfrm>
            <a:off x="857794" y="2014074"/>
            <a:ext cx="7428411" cy="1866665"/>
          </a:xfrm>
          <a:prstGeom prst="rect">
            <a:avLst/>
          </a:prstGeom>
          <a:noFill/>
        </p:spPr>
        <p:txBody>
          <a:bodyPr wrap="square" rtlCol="0">
            <a:spAutoFit/>
          </a:bodyPr>
          <a:lstStyle/>
          <a:p>
            <a:pPr defTabSz="912495">
              <a:lnSpc>
                <a:spcPct val="150000"/>
              </a:lnSpc>
              <a:spcBef>
                <a:spcPct val="20000"/>
              </a:spcBef>
              <a:defRPr/>
            </a:pP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以习近平新时代中国特色社会主义教育思想为指引，牢固确立本科教育是高等教育的立命之本、发展之本的办学理念，在思想上和行动上自觉地将本科教育放在人才培养的核心地位、教育教学的基础地位、新时代教育发展的前沿地位。</a:t>
            </a:r>
            <a:endParaRPr lang="zh-CN" altLang="en-US" sz="16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endParaRPr>
          </a:p>
        </p:txBody>
      </p:sp>
      <p:sp>
        <p:nvSpPr>
          <p:cNvPr id="3" name="MH_SubTitle_1">
            <a:extLst>
              <a:ext uri="{FF2B5EF4-FFF2-40B4-BE49-F238E27FC236}">
                <a16:creationId xmlns:a16="http://schemas.microsoft.com/office/drawing/2014/main" xmlns="" id="{03E14BBC-AEAD-4ADF-9426-DBA966E987B5}"/>
              </a:ext>
            </a:extLst>
          </p:cNvPr>
          <p:cNvSpPr/>
          <p:nvPr/>
        </p:nvSpPr>
        <p:spPr>
          <a:xfrm rot="21600000">
            <a:off x="954900" y="1247530"/>
            <a:ext cx="3608860" cy="475114"/>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rgbClr val="C00000"/>
          </a:solidFill>
          <a:ln>
            <a:solidFill>
              <a:srgbClr val="C24538"/>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深刻认识以本为本的国家战略</a:t>
            </a:r>
          </a:p>
        </p:txBody>
      </p:sp>
      <p:sp>
        <p:nvSpPr>
          <p:cNvPr id="4" name="文本框 5">
            <a:extLst>
              <a:ext uri="{FF2B5EF4-FFF2-40B4-BE49-F238E27FC236}">
                <a16:creationId xmlns:a16="http://schemas.microsoft.com/office/drawing/2014/main" xmlns="" id="{D1651A9E-5BEC-45C5-86BB-A59836664C46}"/>
              </a:ext>
            </a:extLst>
          </p:cNvPr>
          <p:cNvSpPr txBox="1"/>
          <p:nvPr/>
        </p:nvSpPr>
        <p:spPr>
          <a:xfrm>
            <a:off x="3533197" y="494435"/>
            <a:ext cx="2077603" cy="461665"/>
          </a:xfrm>
          <a:prstGeom prst="rect">
            <a:avLst/>
          </a:prstGeom>
          <a:noFill/>
        </p:spPr>
        <p:txBody>
          <a:bodyPr wrap="square" rtlCol="0">
            <a:spAutoFit/>
          </a:bodyPr>
          <a:lstStyle/>
          <a:p>
            <a:r>
              <a:rPr lang="zh-CN" altLang="en-US" sz="2400" b="1"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总 体 要 求</a:t>
            </a:r>
          </a:p>
        </p:txBody>
      </p:sp>
    </p:spTree>
    <p:extLst>
      <p:ext uri="{BB962C8B-B14F-4D97-AF65-F5344CB8AC3E}">
        <p14:creationId xmlns:p14="http://schemas.microsoft.com/office/powerpoint/2010/main" xmlns="" val="9453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Dur="0" restart="never"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repeatDur="0" restart="never"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C09CB281-FA8D-4BB7-9636-D134403BCE96}"/>
              </a:ext>
            </a:extLst>
          </p:cNvPr>
          <p:cNvSpPr txBox="1"/>
          <p:nvPr/>
        </p:nvSpPr>
        <p:spPr>
          <a:xfrm>
            <a:off x="857794" y="2048909"/>
            <a:ext cx="7428411" cy="1422954"/>
          </a:xfrm>
          <a:prstGeom prst="rect">
            <a:avLst/>
          </a:prstGeom>
          <a:noFill/>
        </p:spPr>
        <p:txBody>
          <a:bodyPr wrap="square" rtlCol="0">
            <a:spAutoFit/>
          </a:bodyPr>
          <a:lstStyle/>
          <a:p>
            <a:pPr defTabSz="912495">
              <a:lnSpc>
                <a:spcPct val="150000"/>
              </a:lnSpc>
              <a:spcBef>
                <a:spcPct val="20000"/>
              </a:spcBef>
              <a:defRPr/>
            </a:pP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通过大学习大讨论，教师回归潜心教书育人的本分，使学生回归刻苦读书学习的常识，归根结底是回归立德树人这样一个核心使命，做到思想上再认识、观念上再提升、行动上再同步。</a:t>
            </a:r>
          </a:p>
        </p:txBody>
      </p:sp>
      <p:sp>
        <p:nvSpPr>
          <p:cNvPr id="3" name="MH_SubTitle_1">
            <a:extLst>
              <a:ext uri="{FF2B5EF4-FFF2-40B4-BE49-F238E27FC236}">
                <a16:creationId xmlns:a16="http://schemas.microsoft.com/office/drawing/2014/main" xmlns="" id="{03E14BBC-AEAD-4ADF-9426-DBA966E987B5}"/>
              </a:ext>
            </a:extLst>
          </p:cNvPr>
          <p:cNvSpPr/>
          <p:nvPr/>
        </p:nvSpPr>
        <p:spPr>
          <a:xfrm rot="21600000">
            <a:off x="766119" y="1247444"/>
            <a:ext cx="3717482" cy="475114"/>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rgbClr val="C00000"/>
          </a:solidFill>
          <a:ln>
            <a:solidFill>
              <a:srgbClr val="C24538"/>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defTabSz="912495">
              <a:lnSpc>
                <a:spcPct val="150000"/>
              </a:lnSpc>
              <a:spcBef>
                <a:spcPct val="20000"/>
              </a:spcBef>
              <a:defRPr/>
            </a:pP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积极响应四个回归的时代呼唤</a:t>
            </a:r>
          </a:p>
        </p:txBody>
      </p:sp>
    </p:spTree>
    <p:extLst>
      <p:ext uri="{BB962C8B-B14F-4D97-AF65-F5344CB8AC3E}">
        <p14:creationId xmlns:p14="http://schemas.microsoft.com/office/powerpoint/2010/main" xmlns="" val="15450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Dur="0" restart="never"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repeatDur="0" restart="never"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C09CB281-FA8D-4BB7-9636-D134403BCE96}"/>
              </a:ext>
            </a:extLst>
          </p:cNvPr>
          <p:cNvSpPr txBox="1"/>
          <p:nvPr/>
        </p:nvSpPr>
        <p:spPr>
          <a:xfrm>
            <a:off x="857794" y="2048909"/>
            <a:ext cx="7428411" cy="1422954"/>
          </a:xfrm>
          <a:prstGeom prst="rect">
            <a:avLst/>
          </a:prstGeom>
          <a:noFill/>
        </p:spPr>
        <p:txBody>
          <a:bodyPr wrap="square" rtlCol="0">
            <a:spAutoFit/>
          </a:bodyPr>
          <a:lstStyle/>
          <a:p>
            <a:pPr defTabSz="912495">
              <a:lnSpc>
                <a:spcPct val="150000"/>
              </a:lnSpc>
              <a:spcBef>
                <a:spcPct val="20000"/>
              </a:spcBef>
              <a:defRPr/>
            </a:pP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大力营造本科教育思想大学习、大讨论的浓厚氛围，形成以建设一流本科教育为主题的质量文化，努力将追求卓越的质量文化内化为全体师生的共同价值追求和自觉行为。</a:t>
            </a:r>
            <a:endPar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endParaRPr>
          </a:p>
        </p:txBody>
      </p:sp>
      <p:sp>
        <p:nvSpPr>
          <p:cNvPr id="3" name="MH_SubTitle_1">
            <a:extLst>
              <a:ext uri="{FF2B5EF4-FFF2-40B4-BE49-F238E27FC236}">
                <a16:creationId xmlns:a16="http://schemas.microsoft.com/office/drawing/2014/main" xmlns="" id="{03E14BBC-AEAD-4ADF-9426-DBA966E987B5}"/>
              </a:ext>
            </a:extLst>
          </p:cNvPr>
          <p:cNvSpPr/>
          <p:nvPr/>
        </p:nvSpPr>
        <p:spPr>
          <a:xfrm rot="21600000">
            <a:off x="857794" y="1132114"/>
            <a:ext cx="3617569" cy="475114"/>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rgbClr val="C00000"/>
          </a:solidFill>
          <a:ln>
            <a:solidFill>
              <a:srgbClr val="C24538"/>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defTabSz="912495">
              <a:lnSpc>
                <a:spcPct val="150000"/>
              </a:lnSpc>
              <a:spcBef>
                <a:spcPct val="20000"/>
              </a:spcBef>
              <a:defRPr/>
            </a:pP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着力形成一流本科的质量文化</a:t>
            </a:r>
          </a:p>
        </p:txBody>
      </p:sp>
    </p:spTree>
    <p:extLst>
      <p:ext uri="{BB962C8B-B14F-4D97-AF65-F5344CB8AC3E}">
        <p14:creationId xmlns:p14="http://schemas.microsoft.com/office/powerpoint/2010/main" xmlns="" val="6928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Dur="0" restart="never"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repeatDur="0" restart="never"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84834" y="1311355"/>
            <a:ext cx="7911466" cy="3138725"/>
          </a:xfrm>
          <a:prstGeom prst="roundRect">
            <a:avLst>
              <a:gd name="adj" fmla="val 3230"/>
            </a:avLst>
          </a:prstGeom>
          <a:noFill/>
          <a:ln w="19050">
            <a:solidFill>
              <a:schemeClr val="accent1"/>
            </a:solidFill>
          </a:ln>
        </p:spPr>
        <p:txBody>
          <a:bodyPr rtlCol="0" anchor="ctr"/>
          <a:lstStyle/>
          <a:p>
            <a:pPr algn="ctr"/>
            <a:endParaRPr lang="zh-CN" altLang="en-US" sz="1600">
              <a:solidFill>
                <a:schemeClr val="tx2"/>
              </a:solidFill>
              <a:latin typeface="微软雅黑" panose="020B0503020204020204" pitchFamily="34" charset="-122"/>
              <a:ea typeface="微软雅黑" panose="020B0503020204020204" pitchFamily="34" charset="-122"/>
            </a:endParaRPr>
          </a:p>
        </p:txBody>
      </p:sp>
      <p:cxnSp>
        <p:nvCxnSpPr>
          <p:cNvPr id="6" name="直接箭头连接符 5"/>
          <p:cNvCxnSpPr>
            <a:cxnSpLocks/>
          </p:cNvCxnSpPr>
          <p:nvPr/>
        </p:nvCxnSpPr>
        <p:spPr>
          <a:xfrm>
            <a:off x="1610034" y="2288600"/>
            <a:ext cx="2735543" cy="0"/>
          </a:xfrm>
          <a:prstGeom prst="straightConnector1">
            <a:avLst/>
          </a:prstGeom>
          <a:noFill/>
          <a:ln w="19050">
            <a:solidFill>
              <a:schemeClr val="accent1"/>
            </a:solidFill>
            <a:headEnd type="oval" w="med" len="med"/>
            <a:tailEnd type="oval" w="med" len="med"/>
          </a:ln>
        </p:spPr>
      </p:cxnSp>
      <p:sp>
        <p:nvSpPr>
          <p:cNvPr id="7" name="矩形 6"/>
          <p:cNvSpPr/>
          <p:nvPr/>
        </p:nvSpPr>
        <p:spPr>
          <a:xfrm>
            <a:off x="1358083" y="2465035"/>
            <a:ext cx="7010725" cy="1528111"/>
          </a:xfrm>
          <a:prstGeom prst="rect">
            <a:avLst/>
          </a:prstGeom>
        </p:spPr>
        <p:txBody>
          <a:bodyPr wrap="square">
            <a:spAutoFit/>
          </a:bodyPr>
          <a:lstStyle/>
          <a:p>
            <a:pPr defTabSz="912495">
              <a:lnSpc>
                <a:spcPct val="150000"/>
              </a:lnSpc>
              <a:spcBef>
                <a:spcPct val="20000"/>
              </a:spcBef>
              <a:defRPr/>
            </a:pP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1</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、习近平总书记在全国教育大会上的讲话精神</a:t>
            </a:r>
          </a:p>
          <a:p>
            <a:pPr defTabSz="912495">
              <a:lnSpc>
                <a:spcPct val="150000"/>
              </a:lnSpc>
              <a:spcBef>
                <a:spcPct val="20000"/>
              </a:spcBef>
              <a:defRPr/>
            </a:pP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2</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、习近平总书记在北京大学师生座谈会上的重要讲话</a:t>
            </a:r>
          </a:p>
          <a:p>
            <a:pPr defTabSz="912495">
              <a:lnSpc>
                <a:spcPct val="150000"/>
              </a:lnSpc>
              <a:spcBef>
                <a:spcPct val="20000"/>
              </a:spcBef>
              <a:defRPr/>
            </a:pP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3</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、习近平总书记在全国高校思想政治工作会议上的讲话</a:t>
            </a:r>
          </a:p>
        </p:txBody>
      </p:sp>
      <p:sp>
        <p:nvSpPr>
          <p:cNvPr id="8" name="矩形 7"/>
          <p:cNvSpPr/>
          <p:nvPr/>
        </p:nvSpPr>
        <p:spPr>
          <a:xfrm>
            <a:off x="1168860" y="1817222"/>
            <a:ext cx="3623489" cy="400110"/>
          </a:xfrm>
          <a:prstGeom prst="rect">
            <a:avLst/>
          </a:prstGeom>
        </p:spPr>
        <p:txBody>
          <a:bodyPr wrap="square">
            <a:spAutoFit/>
          </a:bodyPr>
          <a:lstStyle/>
          <a:p>
            <a:pPr algn="ct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习近平总书记重要讲话精神</a:t>
            </a:r>
          </a:p>
        </p:txBody>
      </p:sp>
      <p:sp>
        <p:nvSpPr>
          <p:cNvPr id="12" name="椭圆 11"/>
          <p:cNvSpPr/>
          <p:nvPr/>
        </p:nvSpPr>
        <p:spPr>
          <a:xfrm>
            <a:off x="1423986" y="871535"/>
            <a:ext cx="799609" cy="784348"/>
          </a:xfrm>
          <a:prstGeom prst="ellipse">
            <a:avLst/>
          </a:pr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550317" y="1032874"/>
            <a:ext cx="546946" cy="461665"/>
          </a:xfrm>
          <a:prstGeom prst="rect">
            <a:avLst/>
          </a:prstGeom>
        </p:spPr>
        <p:txBody>
          <a:bodyPr wrap="none" anchor="ctr">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xmlns="" id="{42E7D9B0-CE27-421E-A578-FF5A72AB9F07}"/>
              </a:ext>
            </a:extLst>
          </p:cNvPr>
          <p:cNvSpPr/>
          <p:nvPr/>
        </p:nvSpPr>
        <p:spPr>
          <a:xfrm>
            <a:off x="2977805" y="398948"/>
            <a:ext cx="2795674" cy="461665"/>
          </a:xfrm>
          <a:prstGeom prst="rect">
            <a:avLst/>
          </a:prstGeom>
        </p:spPr>
        <p:txBody>
          <a:bodyPr wrap="square">
            <a:spAutoFit/>
          </a:bodyPr>
          <a:lstStyle/>
          <a:p>
            <a:pPr lvl="0"/>
            <a:r>
              <a:rPr lang="zh-CN" altLang="en-US" sz="2400" b="1"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学习的主要内容</a:t>
            </a:r>
          </a:p>
        </p:txBody>
      </p:sp>
    </p:spTree>
    <p:extLst>
      <p:ext uri="{BB962C8B-B14F-4D97-AF65-F5344CB8AC3E}">
        <p14:creationId xmlns:p14="http://schemas.microsoft.com/office/powerpoint/2010/main" xmlns="" val="1095627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12"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84834" y="1032875"/>
            <a:ext cx="7911466" cy="3417206"/>
          </a:xfrm>
          <a:prstGeom prst="roundRect">
            <a:avLst>
              <a:gd name="adj" fmla="val 3230"/>
            </a:avLst>
          </a:prstGeom>
          <a:noFill/>
          <a:ln w="19050">
            <a:solidFill>
              <a:schemeClr val="accent1"/>
            </a:solidFill>
          </a:ln>
        </p:spPr>
        <p:txBody>
          <a:bodyPr rtlCol="0" anchor="ctr"/>
          <a:lstStyle/>
          <a:p>
            <a:pPr algn="ctr"/>
            <a:endParaRPr lang="zh-CN" altLang="en-US" sz="1600">
              <a:solidFill>
                <a:schemeClr val="tx2"/>
              </a:solidFill>
              <a:latin typeface="微软雅黑" panose="020B0503020204020204" pitchFamily="34" charset="-122"/>
              <a:ea typeface="微软雅黑" panose="020B0503020204020204" pitchFamily="34" charset="-122"/>
            </a:endParaRPr>
          </a:p>
        </p:txBody>
      </p:sp>
      <p:cxnSp>
        <p:nvCxnSpPr>
          <p:cNvPr id="6" name="直接箭头连接符 5"/>
          <p:cNvCxnSpPr>
            <a:cxnSpLocks/>
          </p:cNvCxnSpPr>
          <p:nvPr/>
        </p:nvCxnSpPr>
        <p:spPr>
          <a:xfrm>
            <a:off x="1636159" y="1957675"/>
            <a:ext cx="3693487" cy="0"/>
          </a:xfrm>
          <a:prstGeom prst="straightConnector1">
            <a:avLst/>
          </a:prstGeom>
          <a:noFill/>
          <a:ln w="19050">
            <a:solidFill>
              <a:schemeClr val="accent1"/>
            </a:solidFill>
            <a:headEnd type="oval" w="med" len="med"/>
            <a:tailEnd type="oval" w="med" len="med"/>
          </a:ln>
        </p:spPr>
      </p:cxnSp>
      <p:sp>
        <p:nvSpPr>
          <p:cNvPr id="7" name="矩形 6"/>
          <p:cNvSpPr/>
          <p:nvPr/>
        </p:nvSpPr>
        <p:spPr>
          <a:xfrm>
            <a:off x="945036" y="1986884"/>
            <a:ext cx="7614130" cy="2123658"/>
          </a:xfrm>
          <a:prstGeom prst="rect">
            <a:avLst/>
          </a:prstGeom>
        </p:spPr>
        <p:txBody>
          <a:bodyPr wrap="square">
            <a:spAutoFit/>
          </a:bodyPr>
          <a:lstStyle/>
          <a:p>
            <a:pPr defTabSz="912495">
              <a:spcBef>
                <a:spcPct val="20000"/>
              </a:spcBef>
              <a:defRPr/>
            </a:pP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4</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、教育部</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关于加快建设高水平本科教育全面提高人才培养能力的意见</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（新时代高教</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40</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条）</a:t>
            </a:r>
          </a:p>
          <a:p>
            <a:pPr defTabSz="912495">
              <a:spcBef>
                <a:spcPct val="20000"/>
              </a:spcBef>
              <a:defRPr/>
            </a:pP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5</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、教育部陈宝生部长在新时代全国高等学校本科教育工作会议上的讲话</a:t>
            </a:r>
          </a:p>
          <a:p>
            <a:pPr defTabSz="912495">
              <a:spcBef>
                <a:spcPct val="20000"/>
              </a:spcBef>
              <a:defRPr/>
            </a:pP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6</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、教育部</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关于加强高校课堂教学建设提高教学质量的指导意见</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a:t>
            </a:r>
          </a:p>
          <a:p>
            <a:pPr defTabSz="912495">
              <a:spcBef>
                <a:spcPct val="20000"/>
              </a:spcBef>
              <a:defRPr/>
            </a:pP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7</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上海高等学校创新人才培养机制推进一流本科建设试点方案</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a:t>
            </a:r>
          </a:p>
        </p:txBody>
      </p:sp>
      <p:sp>
        <p:nvSpPr>
          <p:cNvPr id="8" name="矩形 7"/>
          <p:cNvSpPr/>
          <p:nvPr/>
        </p:nvSpPr>
        <p:spPr>
          <a:xfrm>
            <a:off x="1238529" y="1445290"/>
            <a:ext cx="4561380" cy="400110"/>
          </a:xfrm>
          <a:prstGeom prst="rect">
            <a:avLst/>
          </a:prstGeom>
        </p:spPr>
        <p:txBody>
          <a:bodyPr wrap="square">
            <a:spAutoFit/>
          </a:bodyPr>
          <a:lstStyle/>
          <a:p>
            <a:pPr algn="ct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教育部关于加强本科教育教学工作部署</a:t>
            </a:r>
          </a:p>
        </p:txBody>
      </p:sp>
      <p:sp>
        <p:nvSpPr>
          <p:cNvPr id="12" name="椭圆 11"/>
          <p:cNvSpPr/>
          <p:nvPr/>
        </p:nvSpPr>
        <p:spPr>
          <a:xfrm>
            <a:off x="1328192" y="589677"/>
            <a:ext cx="799609" cy="784348"/>
          </a:xfrm>
          <a:prstGeom prst="ellipse">
            <a:avLst/>
          </a:pr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454523" y="751016"/>
            <a:ext cx="546946" cy="461665"/>
          </a:xfrm>
          <a:prstGeom prst="rect">
            <a:avLst/>
          </a:prstGeom>
        </p:spPr>
        <p:txBody>
          <a:bodyPr wrap="none" anchor="ctr">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3BC542BC-4E30-4077-BA24-4B5B0390DBCA}"/>
              </a:ext>
            </a:extLst>
          </p:cNvPr>
          <p:cNvSpPr/>
          <p:nvPr/>
        </p:nvSpPr>
        <p:spPr>
          <a:xfrm>
            <a:off x="2977805" y="398948"/>
            <a:ext cx="2795674" cy="461665"/>
          </a:xfrm>
          <a:prstGeom prst="rect">
            <a:avLst/>
          </a:prstGeom>
        </p:spPr>
        <p:txBody>
          <a:bodyPr wrap="square">
            <a:spAutoFit/>
          </a:bodyPr>
          <a:lstStyle/>
          <a:p>
            <a:pPr lvl="0"/>
            <a:r>
              <a:rPr lang="zh-CN" altLang="en-US" sz="2400" b="1"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学习的主要内容</a:t>
            </a:r>
          </a:p>
        </p:txBody>
      </p:sp>
    </p:spTree>
    <p:extLst>
      <p:ext uri="{BB962C8B-B14F-4D97-AF65-F5344CB8AC3E}">
        <p14:creationId xmlns:p14="http://schemas.microsoft.com/office/powerpoint/2010/main" xmlns="" val="2710517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12"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84834" y="1311355"/>
            <a:ext cx="7911466" cy="3138725"/>
          </a:xfrm>
          <a:prstGeom prst="roundRect">
            <a:avLst>
              <a:gd name="adj" fmla="val 3230"/>
            </a:avLst>
          </a:prstGeom>
          <a:noFill/>
          <a:ln w="19050">
            <a:solidFill>
              <a:schemeClr val="accent1"/>
            </a:solidFill>
          </a:ln>
        </p:spPr>
        <p:txBody>
          <a:bodyPr rtlCol="0" anchor="ctr"/>
          <a:lstStyle/>
          <a:p>
            <a:pPr algn="ctr"/>
            <a:endParaRPr lang="zh-CN" altLang="en-US" sz="1600">
              <a:solidFill>
                <a:schemeClr val="tx2"/>
              </a:solidFill>
              <a:latin typeface="微软雅黑" panose="020B0503020204020204" pitchFamily="34" charset="-122"/>
              <a:ea typeface="微软雅黑" panose="020B0503020204020204" pitchFamily="34" charset="-122"/>
            </a:endParaRPr>
          </a:p>
        </p:txBody>
      </p:sp>
      <p:cxnSp>
        <p:nvCxnSpPr>
          <p:cNvPr id="6" name="直接箭头连接符 5"/>
          <p:cNvCxnSpPr>
            <a:cxnSpLocks/>
          </p:cNvCxnSpPr>
          <p:nvPr/>
        </p:nvCxnSpPr>
        <p:spPr>
          <a:xfrm>
            <a:off x="1610034" y="2288600"/>
            <a:ext cx="2735543" cy="0"/>
          </a:xfrm>
          <a:prstGeom prst="straightConnector1">
            <a:avLst/>
          </a:prstGeom>
          <a:noFill/>
          <a:ln w="19050">
            <a:solidFill>
              <a:schemeClr val="accent1"/>
            </a:solidFill>
            <a:headEnd type="oval" w="med" len="med"/>
            <a:tailEnd type="oval" w="med" len="med"/>
          </a:ln>
        </p:spPr>
      </p:cxnSp>
      <p:sp>
        <p:nvSpPr>
          <p:cNvPr id="7" name="矩形 6"/>
          <p:cNvSpPr/>
          <p:nvPr/>
        </p:nvSpPr>
        <p:spPr>
          <a:xfrm>
            <a:off x="1066800" y="2633128"/>
            <a:ext cx="7272661" cy="1004890"/>
          </a:xfrm>
          <a:prstGeom prst="rect">
            <a:avLst/>
          </a:prstGeom>
        </p:spPr>
        <p:txBody>
          <a:bodyPr wrap="square">
            <a:spAutoFit/>
          </a:bodyPr>
          <a:lstStyle/>
          <a:p>
            <a:pPr defTabSz="912495">
              <a:lnSpc>
                <a:spcPct val="150000"/>
              </a:lnSpc>
              <a:spcBef>
                <a:spcPct val="20000"/>
              </a:spcBef>
              <a:defRPr/>
            </a:pP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8</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、教育部</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关于实施卓越教师培养计划</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2.0</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的意见</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a:t>
            </a:r>
          </a:p>
          <a:p>
            <a:pPr defTabSz="912495">
              <a:lnSpc>
                <a:spcPct val="150000"/>
              </a:lnSpc>
              <a:spcBef>
                <a:spcPct val="20000"/>
              </a:spcBef>
              <a:defRPr/>
            </a:pP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9</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、上海市</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关于全面深化新时代教师队伍建设改革的实施意见</a:t>
            </a:r>
            <a:r>
              <a:rPr lang="en-US" altLang="zh-CN"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 </a:t>
            </a:r>
          </a:p>
        </p:txBody>
      </p:sp>
      <p:sp>
        <p:nvSpPr>
          <p:cNvPr id="8" name="矩形 7"/>
          <p:cNvSpPr/>
          <p:nvPr/>
        </p:nvSpPr>
        <p:spPr>
          <a:xfrm>
            <a:off x="1194641" y="1793414"/>
            <a:ext cx="2201357" cy="400110"/>
          </a:xfrm>
          <a:prstGeom prst="rect">
            <a:avLst/>
          </a:prstGeom>
        </p:spPr>
        <p:txBody>
          <a:bodyPr wrap="square">
            <a:spAutoFit/>
          </a:bodyPr>
          <a:lstStyle/>
          <a:p>
            <a:pPr algn="ct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教师队伍建设</a:t>
            </a:r>
          </a:p>
        </p:txBody>
      </p:sp>
      <p:sp>
        <p:nvSpPr>
          <p:cNvPr id="12" name="椭圆 11"/>
          <p:cNvSpPr/>
          <p:nvPr/>
        </p:nvSpPr>
        <p:spPr>
          <a:xfrm>
            <a:off x="1423986" y="871535"/>
            <a:ext cx="799609" cy="784348"/>
          </a:xfrm>
          <a:prstGeom prst="ellipse">
            <a:avLst/>
          </a:pr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550317" y="1032874"/>
            <a:ext cx="546946" cy="461665"/>
          </a:xfrm>
          <a:prstGeom prst="rect">
            <a:avLst/>
          </a:prstGeom>
        </p:spPr>
        <p:txBody>
          <a:bodyPr wrap="none" anchor="ctr">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16EC0880-A5B8-4F90-BA04-A6567C3EE1CE}"/>
              </a:ext>
            </a:extLst>
          </p:cNvPr>
          <p:cNvSpPr/>
          <p:nvPr/>
        </p:nvSpPr>
        <p:spPr>
          <a:xfrm>
            <a:off x="2977805" y="398948"/>
            <a:ext cx="2795674" cy="461665"/>
          </a:xfrm>
          <a:prstGeom prst="rect">
            <a:avLst/>
          </a:prstGeom>
        </p:spPr>
        <p:txBody>
          <a:bodyPr wrap="square">
            <a:spAutoFit/>
          </a:bodyPr>
          <a:lstStyle/>
          <a:p>
            <a:pPr lvl="0"/>
            <a:r>
              <a:rPr lang="zh-CN" altLang="en-US" sz="2400" b="1"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学习的主要内容</a:t>
            </a:r>
          </a:p>
        </p:txBody>
      </p:sp>
    </p:spTree>
    <p:extLst>
      <p:ext uri="{BB962C8B-B14F-4D97-AF65-F5344CB8AC3E}">
        <p14:creationId xmlns:p14="http://schemas.microsoft.com/office/powerpoint/2010/main" xmlns="" val="4194433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12"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b="1" dirty="0"/>
              <a:t>         </a:t>
            </a:r>
            <a:r>
              <a:rPr lang="zh-CN" altLang="en-US" sz="1800" b="1" dirty="0">
                <a:solidFill>
                  <a:schemeClr val="bg1"/>
                </a:solidFill>
              </a:rPr>
              <a:t>（一）</a:t>
            </a:r>
            <a:r>
              <a:rPr lang="zh-CN" altLang="zh-CN" sz="1800" b="1" dirty="0">
                <a:solidFill>
                  <a:schemeClr val="bg1"/>
                </a:solidFill>
              </a:rPr>
              <a:t>落实立德树人根本任务，培养德智体美劳全面发展的社会主义建设者和接班人</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074" y="1506027"/>
            <a:ext cx="2330958" cy="2894401"/>
          </a:xfrm>
          <a:prstGeom prst="rect">
            <a:avLst/>
          </a:prstGeom>
        </p:spPr>
      </p:pic>
      <p:grpSp>
        <p:nvGrpSpPr>
          <p:cNvPr id="2" name="组合 1">
            <a:extLst>
              <a:ext uri="{FF2B5EF4-FFF2-40B4-BE49-F238E27FC236}">
                <a16:creationId xmlns:a16="http://schemas.microsoft.com/office/drawing/2014/main" xmlns="" id="{FD87BBFD-C266-4378-AC77-D8C1066FCA03}"/>
              </a:ext>
            </a:extLst>
          </p:cNvPr>
          <p:cNvGrpSpPr/>
          <p:nvPr/>
        </p:nvGrpSpPr>
        <p:grpSpPr>
          <a:xfrm>
            <a:off x="2902354" y="1958213"/>
            <a:ext cx="5775120" cy="1759841"/>
            <a:chOff x="2892415" y="907213"/>
            <a:chExt cx="5775120" cy="1759841"/>
          </a:xfrm>
        </p:grpSpPr>
        <p:sp>
          <p:nvSpPr>
            <p:cNvPr id="6" name="矩形 5">
              <a:extLst>
                <a:ext uri="{FF2B5EF4-FFF2-40B4-BE49-F238E27FC236}">
                  <a16:creationId xmlns:a16="http://schemas.microsoft.com/office/drawing/2014/main" xmlns="" id="{BC785E25-95FB-48C9-A9FE-86AD2F64349F}"/>
                </a:ext>
              </a:extLst>
            </p:cNvPr>
            <p:cNvSpPr/>
            <p:nvPr/>
          </p:nvSpPr>
          <p:spPr>
            <a:xfrm>
              <a:off x="3091071" y="907213"/>
              <a:ext cx="5576464" cy="1759841"/>
            </a:xfrm>
            <a:prstGeom prst="rect">
              <a:avLst/>
            </a:prstGeom>
          </p:spPr>
          <p:txBody>
            <a:bodyPr wrap="square">
              <a:spAutoFit/>
            </a:bodyPr>
            <a:lstStyle/>
            <a:p>
              <a:pPr algn="just">
                <a:lnSpc>
                  <a:spcPct val="150000"/>
                </a:lnSpc>
              </a:pPr>
              <a:r>
                <a:rPr lang="zh-CN" altLang="en-US" sz="2800" b="1" dirty="0">
                  <a:solidFill>
                    <a:srgbClr val="C24538"/>
                  </a:solidFill>
                  <a:latin typeface="等线" panose="02010600030101010101" pitchFamily="2" charset="-122"/>
                  <a:ea typeface="等线" panose="02010600030101010101" pitchFamily="2" charset="-122"/>
                  <a:cs typeface="+mn-ea"/>
                  <a:sym typeface="Wingdings" panose="05000000000000000000" pitchFamily="2" charset="2"/>
                </a:rPr>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如何培养一代又一代坚定拥护中国共产党领导和我国社会主义制度、立志为中国特色社会主义奋斗终生的有用人才？</a:t>
              </a:r>
            </a:p>
          </p:txBody>
        </p:sp>
        <p:sp>
          <p:nvSpPr>
            <p:cNvPr id="7" name="矩形 6">
              <a:extLst>
                <a:ext uri="{FF2B5EF4-FFF2-40B4-BE49-F238E27FC236}">
                  <a16:creationId xmlns:a16="http://schemas.microsoft.com/office/drawing/2014/main" xmlns="" id="{3766C973-24FF-4555-AE1C-74AB91B01370}"/>
                </a:ext>
              </a:extLst>
            </p:cNvPr>
            <p:cNvSpPr/>
            <p:nvPr/>
          </p:nvSpPr>
          <p:spPr>
            <a:xfrm>
              <a:off x="2892415" y="1183024"/>
              <a:ext cx="93785" cy="1069340"/>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863548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b="1" dirty="0"/>
              <a:t>         </a:t>
            </a:r>
            <a:r>
              <a:rPr lang="zh-CN" altLang="en-US" sz="1800" b="1" dirty="0">
                <a:solidFill>
                  <a:schemeClr val="bg1"/>
                </a:solidFill>
              </a:rPr>
              <a:t>（一）</a:t>
            </a:r>
            <a:r>
              <a:rPr lang="zh-CN" altLang="zh-CN" sz="1800" b="1" dirty="0">
                <a:solidFill>
                  <a:schemeClr val="bg1"/>
                </a:solidFill>
              </a:rPr>
              <a:t>落实立德树人根本任务，培养德智体美劳全面发展的社会主义建设者和接班人</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074" y="1506027"/>
            <a:ext cx="2330958" cy="2894401"/>
          </a:xfrm>
          <a:prstGeom prst="rect">
            <a:avLst/>
          </a:prstGeom>
        </p:spPr>
      </p:pic>
      <p:grpSp>
        <p:nvGrpSpPr>
          <p:cNvPr id="2" name="组合 1">
            <a:extLst>
              <a:ext uri="{FF2B5EF4-FFF2-40B4-BE49-F238E27FC236}">
                <a16:creationId xmlns:a16="http://schemas.microsoft.com/office/drawing/2014/main" xmlns="" id="{19315F89-E076-430F-B3B9-0DC400755BB5}"/>
              </a:ext>
            </a:extLst>
          </p:cNvPr>
          <p:cNvGrpSpPr/>
          <p:nvPr/>
        </p:nvGrpSpPr>
        <p:grpSpPr>
          <a:xfrm>
            <a:off x="2964154" y="1792687"/>
            <a:ext cx="5802772" cy="2312300"/>
            <a:chOff x="2954215" y="1828129"/>
            <a:chExt cx="5802772" cy="2312300"/>
          </a:xfrm>
        </p:grpSpPr>
        <p:sp>
          <p:nvSpPr>
            <p:cNvPr id="11" name="矩形 10">
              <a:extLst>
                <a:ext uri="{FF2B5EF4-FFF2-40B4-BE49-F238E27FC236}">
                  <a16:creationId xmlns:a16="http://schemas.microsoft.com/office/drawing/2014/main" xmlns="" id="{D6174D6F-5E28-4C18-8B07-0B9D7CC53B5D}"/>
                </a:ext>
              </a:extLst>
            </p:cNvPr>
            <p:cNvSpPr/>
            <p:nvPr/>
          </p:nvSpPr>
          <p:spPr>
            <a:xfrm>
              <a:off x="2954215" y="2110268"/>
              <a:ext cx="93785" cy="1748022"/>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F2688F0C-5E5C-4495-B190-5096D67FDDD8}"/>
                </a:ext>
              </a:extLst>
            </p:cNvPr>
            <p:cNvSpPr/>
            <p:nvPr/>
          </p:nvSpPr>
          <p:spPr>
            <a:xfrm>
              <a:off x="3125831" y="1828129"/>
              <a:ext cx="5631156" cy="2312300"/>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面对新时代大学生的特点，如何落实 “六个下功夫” ？ </a:t>
              </a:r>
              <a:r>
                <a:rPr lang="zh-CN" altLang="en-US" sz="1800" b="1" dirty="0">
                  <a:solidFill>
                    <a:srgbClr val="C24538"/>
                  </a:solidFill>
                  <a:latin typeface="等线" panose="02010600030101010101" pitchFamily="2" charset="-122"/>
                  <a:ea typeface="等线" panose="02010600030101010101" pitchFamily="2" charset="-122"/>
                  <a:cs typeface="+mn-ea"/>
                </a:rPr>
                <a:t>（</a:t>
              </a:r>
              <a:r>
                <a:rPr lang="zh-CN" altLang="en-US" sz="1600" dirty="0">
                  <a:solidFill>
                    <a:srgbClr val="C24538"/>
                  </a:solidFill>
                  <a:latin typeface="微软雅黑" panose="020B0503020204020204" pitchFamily="34" charset="-122"/>
                  <a:ea typeface="微软雅黑" panose="020B0503020204020204" pitchFamily="34" charset="-122"/>
                  <a:cs typeface="+mn-ea"/>
                </a:rPr>
                <a:t>即：要在坚定理想信念上下功夫、要在厚植爱国主义情怀上下功夫、要在加强品德修养上下功夫、要在增长知识见识上下功夫、要在培养奋斗精神上下功夫、要在增强综合素质上下功夫 </a:t>
              </a:r>
              <a:r>
                <a:rPr lang="zh-CN" altLang="en-US" sz="1800" b="1" dirty="0">
                  <a:solidFill>
                    <a:srgbClr val="C24538"/>
                  </a:solidFill>
                  <a:latin typeface="等线" panose="02010600030101010101" pitchFamily="2" charset="-122"/>
                  <a:ea typeface="等线" panose="02010600030101010101" pitchFamily="2" charset="-122"/>
                  <a:cs typeface="+mn-ea"/>
                </a:rPr>
                <a:t>）</a:t>
              </a:r>
              <a:endParaRPr lang="en-US" altLang="zh-CN" sz="1800" b="1" dirty="0">
                <a:solidFill>
                  <a:srgbClr val="C24538"/>
                </a:solidFill>
                <a:latin typeface="等线" panose="02010600030101010101" pitchFamily="2" charset="-122"/>
                <a:ea typeface="等线" panose="02010600030101010101" pitchFamily="2" charset="-122"/>
                <a:cs typeface="+mn-ea"/>
              </a:endParaRPr>
            </a:p>
          </p:txBody>
        </p:sp>
      </p:grpSp>
    </p:spTree>
    <p:extLst>
      <p:ext uri="{BB962C8B-B14F-4D97-AF65-F5344CB8AC3E}">
        <p14:creationId xmlns:p14="http://schemas.microsoft.com/office/powerpoint/2010/main" xmlns="" val="27977313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flipH="1">
            <a:off x="0" y="0"/>
            <a:ext cx="9144000" cy="5143500"/>
          </a:xfrm>
          <a:prstGeom prst="rect">
            <a:avLst/>
          </a:prstGeom>
        </p:spPr>
      </p:pic>
      <p:sp>
        <p:nvSpPr>
          <p:cNvPr id="11" name="文本框 10"/>
          <p:cNvSpPr txBox="1"/>
          <p:nvPr/>
        </p:nvSpPr>
        <p:spPr>
          <a:xfrm>
            <a:off x="1243157" y="2240325"/>
            <a:ext cx="861133" cy="784830"/>
          </a:xfrm>
          <a:prstGeom prst="rect">
            <a:avLst/>
          </a:prstGeom>
          <a:noFill/>
        </p:spPr>
        <p:txBody>
          <a:bodyPr wrap="none" rtlCol="0">
            <a:spAutoFit/>
          </a:bodyPr>
          <a:lstStyle/>
          <a:p>
            <a:r>
              <a:rPr lang="en-US" altLang="zh-CN"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01</a:t>
            </a:r>
            <a:endParaRPr lang="zh-CN" altLang="en-US"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endParaRPr>
          </a:p>
        </p:txBody>
      </p:sp>
      <p:sp>
        <p:nvSpPr>
          <p:cNvPr id="12" name="矩形 11"/>
          <p:cNvSpPr/>
          <p:nvPr/>
        </p:nvSpPr>
        <p:spPr>
          <a:xfrm>
            <a:off x="2243262" y="2124908"/>
            <a:ext cx="4288353" cy="1077218"/>
          </a:xfrm>
          <a:prstGeom prst="rect">
            <a:avLst/>
          </a:prstGeom>
        </p:spPr>
        <p:txBody>
          <a:bodyPr wrap="none">
            <a:spAutoFit/>
          </a:bodyPr>
          <a:lstStyle/>
          <a:p>
            <a:pPr lvl="0"/>
            <a:r>
              <a:rPr lang="zh-CN" altLang="en-US" sz="32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为什么要开展新时代</a:t>
            </a:r>
            <a:endParaRPr lang="en-US" altLang="zh-CN" sz="32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r>
              <a:rPr lang="zh-CN" altLang="en-US" sz="32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教育思想大学习大讨论</a:t>
            </a:r>
          </a:p>
        </p:txBody>
      </p:sp>
      <p:cxnSp>
        <p:nvCxnSpPr>
          <p:cNvPr id="22" name="直接连接符 21"/>
          <p:cNvCxnSpPr/>
          <p:nvPr/>
        </p:nvCxnSpPr>
        <p:spPr>
          <a:xfrm>
            <a:off x="2129599" y="2098075"/>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7194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b="1" dirty="0"/>
              <a:t>         </a:t>
            </a:r>
            <a:r>
              <a:rPr lang="zh-CN" altLang="en-US" sz="1800" b="1" dirty="0">
                <a:solidFill>
                  <a:schemeClr val="bg1"/>
                </a:solidFill>
              </a:rPr>
              <a:t>（一）</a:t>
            </a:r>
            <a:r>
              <a:rPr lang="zh-CN" altLang="zh-CN" sz="1800" b="1" dirty="0">
                <a:solidFill>
                  <a:schemeClr val="bg1"/>
                </a:solidFill>
              </a:rPr>
              <a:t>落实立德树人根本任务，培养德智体美劳全面发展的社会主义建设者和接班人</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074" y="1506027"/>
            <a:ext cx="2330958" cy="2894401"/>
          </a:xfrm>
          <a:prstGeom prst="rect">
            <a:avLst/>
          </a:prstGeom>
        </p:spPr>
      </p:pic>
      <p:grpSp>
        <p:nvGrpSpPr>
          <p:cNvPr id="2" name="组合 1">
            <a:extLst>
              <a:ext uri="{FF2B5EF4-FFF2-40B4-BE49-F238E27FC236}">
                <a16:creationId xmlns:a16="http://schemas.microsoft.com/office/drawing/2014/main" xmlns="" id="{832AD5A8-D76B-41B2-B396-C46582DA95D5}"/>
              </a:ext>
            </a:extLst>
          </p:cNvPr>
          <p:cNvGrpSpPr/>
          <p:nvPr/>
        </p:nvGrpSpPr>
        <p:grpSpPr>
          <a:xfrm>
            <a:off x="2937652" y="1980684"/>
            <a:ext cx="5558648" cy="1205843"/>
            <a:chOff x="2937652" y="1013278"/>
            <a:chExt cx="5558648" cy="1205843"/>
          </a:xfrm>
        </p:grpSpPr>
        <p:sp>
          <p:nvSpPr>
            <p:cNvPr id="11" name="矩形 10">
              <a:extLst>
                <a:ext uri="{FF2B5EF4-FFF2-40B4-BE49-F238E27FC236}">
                  <a16:creationId xmlns:a16="http://schemas.microsoft.com/office/drawing/2014/main" xmlns="" id="{D6174D6F-5E28-4C18-8B07-0B9D7CC53B5D}"/>
                </a:ext>
              </a:extLst>
            </p:cNvPr>
            <p:cNvSpPr/>
            <p:nvPr/>
          </p:nvSpPr>
          <p:spPr>
            <a:xfrm>
              <a:off x="2937652" y="1219588"/>
              <a:ext cx="93785"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 name="矩形 13">
              <a:extLst>
                <a:ext uri="{FF2B5EF4-FFF2-40B4-BE49-F238E27FC236}">
                  <a16:creationId xmlns:a16="http://schemas.microsoft.com/office/drawing/2014/main" xmlns="" id="{DF56AB6C-3BE3-4950-81C3-6D343C308E57}"/>
                </a:ext>
              </a:extLst>
            </p:cNvPr>
            <p:cNvSpPr/>
            <p:nvPr/>
          </p:nvSpPr>
          <p:spPr>
            <a:xfrm>
              <a:off x="3103683" y="1013278"/>
              <a:ext cx="5392617" cy="1205843"/>
            </a:xfrm>
            <a:prstGeom prst="rect">
              <a:avLst/>
            </a:prstGeom>
          </p:spPr>
          <p:txBody>
            <a:bodyPr wrap="square">
              <a:spAutoFit/>
            </a:bodyPr>
            <a:lstStyle/>
            <a:p>
              <a:pPr algn="just">
                <a:lnSpc>
                  <a:spcPct val="150000"/>
                </a:lnSpc>
              </a:pPr>
              <a:r>
                <a:rPr lang="zh-CN" altLang="en-US" sz="2800" b="1" dirty="0">
                  <a:solidFill>
                    <a:srgbClr val="C24538"/>
                  </a:solidFill>
                  <a:latin typeface="等线" panose="02010600030101010101" pitchFamily="2" charset="-122"/>
                  <a:ea typeface="等线" panose="02010600030101010101" pitchFamily="2" charset="-122"/>
                  <a:cs typeface="+mn-ea"/>
                  <a:sym typeface="Wingdings" panose="05000000000000000000" pitchFamily="2" charset="2"/>
                </a:rPr>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如何加强和改进学校“德智体美劳”教育工作？</a:t>
              </a:r>
            </a:p>
          </p:txBody>
        </p:sp>
      </p:grpSp>
    </p:spTree>
    <p:extLst>
      <p:ext uri="{BB962C8B-B14F-4D97-AF65-F5344CB8AC3E}">
        <p14:creationId xmlns:p14="http://schemas.microsoft.com/office/powerpoint/2010/main" xmlns="" val="13561674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b="1" dirty="0"/>
              <a:t>         </a:t>
            </a:r>
            <a:r>
              <a:rPr lang="zh-CN" altLang="en-US" sz="1800" b="1" dirty="0">
                <a:solidFill>
                  <a:schemeClr val="bg1"/>
                </a:solidFill>
              </a:rPr>
              <a:t>（一）</a:t>
            </a:r>
            <a:r>
              <a:rPr lang="zh-CN" altLang="zh-CN" sz="1800" b="1" dirty="0">
                <a:solidFill>
                  <a:schemeClr val="bg1"/>
                </a:solidFill>
              </a:rPr>
              <a:t>落实立德树人根本任务，培养德智体美劳全面发展的社会主义建设者和接班人</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074" y="1506027"/>
            <a:ext cx="2330958" cy="2894401"/>
          </a:xfrm>
          <a:prstGeom prst="rect">
            <a:avLst/>
          </a:prstGeom>
        </p:spPr>
      </p:pic>
      <p:sp>
        <p:nvSpPr>
          <p:cNvPr id="13" name="矩形 12">
            <a:extLst>
              <a:ext uri="{FF2B5EF4-FFF2-40B4-BE49-F238E27FC236}">
                <a16:creationId xmlns:a16="http://schemas.microsoft.com/office/drawing/2014/main" xmlns="" id="{7ECC76E6-B22A-44DE-A594-8DE712474EF7}"/>
              </a:ext>
            </a:extLst>
          </p:cNvPr>
          <p:cNvSpPr/>
          <p:nvPr/>
        </p:nvSpPr>
        <p:spPr>
          <a:xfrm>
            <a:off x="2957530" y="1848244"/>
            <a:ext cx="93785" cy="2319917"/>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D0CC547E-CD45-48DF-A14E-DB1BF050967C}"/>
              </a:ext>
            </a:extLst>
          </p:cNvPr>
          <p:cNvSpPr/>
          <p:nvPr/>
        </p:nvSpPr>
        <p:spPr>
          <a:xfrm>
            <a:off x="3299763" y="1506027"/>
            <a:ext cx="5467163" cy="3318024"/>
          </a:xfrm>
          <a:prstGeom prst="rect">
            <a:avLst/>
          </a:prstGeom>
        </p:spPr>
        <p:txBody>
          <a:bodyPr wrap="square">
            <a:spAutoFit/>
          </a:bodyPr>
          <a:lstStyle/>
          <a:p>
            <a:pPr algn="just">
              <a:lnSpc>
                <a:spcPct val="150000"/>
              </a:lnSpc>
            </a:pPr>
            <a:r>
              <a:rPr lang="zh-CN" altLang="en-US" sz="2000" b="1" dirty="0">
                <a:solidFill>
                  <a:srgbClr val="C24538"/>
                </a:solidFill>
                <a:latin typeface="等线" panose="02010600030101010101" pitchFamily="2" charset="-122"/>
                <a:ea typeface="等线" panose="02010600030101010101" pitchFamily="2" charset="-122"/>
                <a:cs typeface="+mn-ea"/>
                <a:sym typeface="Wingdings" panose="05000000000000000000" pitchFamily="2" charset="2"/>
              </a:rPr>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如何构建“三全育人”</a:t>
            </a:r>
            <a:r>
              <a:rPr lang="zh-CN" altLang="en-US" sz="2000" b="1" dirty="0">
                <a:solidFill>
                  <a:srgbClr val="C24538"/>
                </a:solidFill>
                <a:latin typeface="等线" panose="02010600030101010101" pitchFamily="2" charset="-122"/>
                <a:ea typeface="等线" panose="02010600030101010101" pitchFamily="2" charset="-122"/>
                <a:cs typeface="+mn-ea"/>
              </a:rPr>
              <a:t>（</a:t>
            </a:r>
            <a:r>
              <a:rPr lang="zh-CN" altLang="en-US" sz="1800" dirty="0">
                <a:solidFill>
                  <a:srgbClr val="C24538"/>
                </a:solidFill>
                <a:latin typeface="微软雅黑" panose="020B0503020204020204" pitchFamily="34" charset="-122"/>
                <a:ea typeface="微软雅黑" panose="020B0503020204020204" pitchFamily="34" charset="-122"/>
                <a:cs typeface="+mn-ea"/>
              </a:rPr>
              <a:t>即“全过程育人、全员育人、全方位育人”</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“十大育人体系”</a:t>
            </a:r>
            <a:r>
              <a:rPr lang="zh-CN" altLang="en-US" sz="2000" b="1" dirty="0">
                <a:solidFill>
                  <a:srgbClr val="C24538"/>
                </a:solidFill>
                <a:latin typeface="等线" panose="02010600030101010101" pitchFamily="2" charset="-122"/>
                <a:ea typeface="等线" panose="02010600030101010101" pitchFamily="2" charset="-122"/>
                <a:cs typeface="+mn-ea"/>
              </a:rPr>
              <a:t>（</a:t>
            </a:r>
            <a:r>
              <a:rPr lang="zh-CN" altLang="en-US" sz="1800" dirty="0">
                <a:solidFill>
                  <a:srgbClr val="C24538"/>
                </a:solidFill>
                <a:latin typeface="微软雅黑" panose="020B0503020204020204" pitchFamily="34" charset="-122"/>
                <a:ea typeface="微软雅黑" panose="020B0503020204020204" pitchFamily="34" charset="-122"/>
                <a:cs typeface="+mn-ea"/>
              </a:rPr>
              <a:t>即“统筹推进课程育人，着力加强科研育人，扎实推动实践育人，深入推进文化育人，创新推动网络育人，大力促进心理育人，切实强化管理育人，不断深化服务育人，全面推进资助育人，积极优化组织育人”</a:t>
            </a:r>
            <a:r>
              <a:rPr lang="zh-CN" altLang="en-US" sz="2000" b="1" dirty="0">
                <a:solidFill>
                  <a:srgbClr val="C24538"/>
                </a:solidFill>
                <a:latin typeface="等线" panose="02010600030101010101" pitchFamily="2" charset="-122"/>
                <a:ea typeface="等线" panose="02010600030101010101" pitchFamily="2" charset="-122"/>
                <a:cs typeface="+mn-ea"/>
              </a:rPr>
              <a:t>）</a:t>
            </a:r>
            <a:r>
              <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a:t>
            </a:r>
          </a:p>
        </p:txBody>
      </p:sp>
    </p:spTree>
    <p:extLst>
      <p:ext uri="{BB962C8B-B14F-4D97-AF65-F5344CB8AC3E}">
        <p14:creationId xmlns:p14="http://schemas.microsoft.com/office/powerpoint/2010/main" xmlns="" val="2520792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（二）提升本科教育教学质量，构建全方位人才培养体系</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074" y="1396698"/>
            <a:ext cx="2330958" cy="2894401"/>
          </a:xfrm>
          <a:prstGeom prst="rect">
            <a:avLst/>
          </a:prstGeom>
        </p:spPr>
      </p:pic>
      <p:sp>
        <p:nvSpPr>
          <p:cNvPr id="6" name="矩形 5">
            <a:extLst>
              <a:ext uri="{FF2B5EF4-FFF2-40B4-BE49-F238E27FC236}">
                <a16:creationId xmlns:a16="http://schemas.microsoft.com/office/drawing/2014/main" xmlns="" id="{BC785E25-95FB-48C9-A9FE-86AD2F64349F}"/>
              </a:ext>
            </a:extLst>
          </p:cNvPr>
          <p:cNvSpPr/>
          <p:nvPr/>
        </p:nvSpPr>
        <p:spPr>
          <a:xfrm>
            <a:off x="3000201" y="2173708"/>
            <a:ext cx="5641291" cy="1205843"/>
          </a:xfrm>
          <a:prstGeom prst="rect">
            <a:avLst/>
          </a:prstGeom>
        </p:spPr>
        <p:txBody>
          <a:bodyPr wrap="square">
            <a:spAutoFit/>
          </a:bodyPr>
          <a:lstStyle/>
          <a:p>
            <a:pPr algn="just">
              <a:lnSpc>
                <a:spcPct val="150000"/>
              </a:lnSpc>
            </a:pPr>
            <a:r>
              <a:rPr lang="zh-CN" altLang="en-US" sz="2800" b="1" dirty="0">
                <a:solidFill>
                  <a:srgbClr val="C24538"/>
                </a:solidFill>
                <a:latin typeface="等线" panose="02010600030101010101" pitchFamily="2" charset="-122"/>
                <a:ea typeface="等线" panose="02010600030101010101" pitchFamily="2" charset="-122"/>
                <a:cs typeface="+mn-ea"/>
                <a:sym typeface="Wingdings" panose="05000000000000000000" pitchFamily="2" charset="2"/>
              </a:rPr>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“以人为本、德育为先、依法治校、严格管理”质量方针的内涵是什么？</a:t>
            </a:r>
          </a:p>
        </p:txBody>
      </p:sp>
      <p:sp>
        <p:nvSpPr>
          <p:cNvPr id="7" name="矩形 6">
            <a:extLst>
              <a:ext uri="{FF2B5EF4-FFF2-40B4-BE49-F238E27FC236}">
                <a16:creationId xmlns:a16="http://schemas.microsoft.com/office/drawing/2014/main" xmlns="" id="{3766C973-24FF-4555-AE1C-74AB91B01370}"/>
              </a:ext>
            </a:extLst>
          </p:cNvPr>
          <p:cNvSpPr/>
          <p:nvPr/>
        </p:nvSpPr>
        <p:spPr>
          <a:xfrm>
            <a:off x="2903489" y="2295654"/>
            <a:ext cx="93785" cy="6224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2719470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（二）提升本科教育教学质量，构建全方位人才培养体系</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074" y="1396698"/>
            <a:ext cx="2330958" cy="2894401"/>
          </a:xfrm>
          <a:prstGeom prst="rect">
            <a:avLst/>
          </a:prstGeom>
        </p:spPr>
      </p:pic>
      <p:sp>
        <p:nvSpPr>
          <p:cNvPr id="11" name="矩形 10">
            <a:extLst>
              <a:ext uri="{FF2B5EF4-FFF2-40B4-BE49-F238E27FC236}">
                <a16:creationId xmlns:a16="http://schemas.microsoft.com/office/drawing/2014/main" xmlns="" id="{D6174D6F-5E28-4C18-8B07-0B9D7CC53B5D}"/>
              </a:ext>
            </a:extLst>
          </p:cNvPr>
          <p:cNvSpPr/>
          <p:nvPr/>
        </p:nvSpPr>
        <p:spPr>
          <a:xfrm>
            <a:off x="2903489" y="2297631"/>
            <a:ext cx="93785"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F2688F0C-5E5C-4495-B190-5096D67FDDD8}"/>
              </a:ext>
            </a:extLst>
          </p:cNvPr>
          <p:cNvSpPr/>
          <p:nvPr/>
        </p:nvSpPr>
        <p:spPr>
          <a:xfrm>
            <a:off x="3044117" y="2145502"/>
            <a:ext cx="5722809" cy="1205843"/>
          </a:xfrm>
          <a:prstGeom prst="rect">
            <a:avLst/>
          </a:prstGeom>
        </p:spPr>
        <p:txBody>
          <a:bodyPr wrap="square">
            <a:spAutoFit/>
          </a:bodyPr>
          <a:lstStyle/>
          <a:p>
            <a:pPr algn="just">
              <a:lnSpc>
                <a:spcPct val="150000"/>
              </a:lnSpc>
            </a:pPr>
            <a:r>
              <a:rPr lang="zh-CN" altLang="en-US" sz="2800" b="1" dirty="0">
                <a:solidFill>
                  <a:srgbClr val="C24538"/>
                </a:solidFill>
                <a:latin typeface="等线" panose="02010600030101010101" pitchFamily="2" charset="-122"/>
                <a:ea typeface="等线" panose="02010600030101010101" pitchFamily="2" charset="-122"/>
                <a:cs typeface="+mn-ea"/>
                <a:sym typeface="Wingdings" panose="05000000000000000000" pitchFamily="2" charset="2"/>
              </a:rPr>
              <a:t></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应用技术型大学本科教育的特征和质量标准是什么？</a:t>
            </a:r>
          </a:p>
        </p:txBody>
      </p:sp>
    </p:spTree>
    <p:extLst>
      <p:ext uri="{BB962C8B-B14F-4D97-AF65-F5344CB8AC3E}">
        <p14:creationId xmlns:p14="http://schemas.microsoft.com/office/powerpoint/2010/main" xmlns="" val="39195902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（二）提升本科教育教学质量，构建全方位人才培养体系</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074" y="1396698"/>
            <a:ext cx="2330958" cy="2894401"/>
          </a:xfrm>
          <a:prstGeom prst="rect">
            <a:avLst/>
          </a:prstGeom>
        </p:spPr>
      </p:pic>
      <p:sp>
        <p:nvSpPr>
          <p:cNvPr id="13" name="矩形 12">
            <a:extLst>
              <a:ext uri="{FF2B5EF4-FFF2-40B4-BE49-F238E27FC236}">
                <a16:creationId xmlns:a16="http://schemas.microsoft.com/office/drawing/2014/main" xmlns="" id="{7ECC76E6-B22A-44DE-A594-8DE712474EF7}"/>
              </a:ext>
            </a:extLst>
          </p:cNvPr>
          <p:cNvSpPr/>
          <p:nvPr/>
        </p:nvSpPr>
        <p:spPr>
          <a:xfrm>
            <a:off x="2903489" y="2327431"/>
            <a:ext cx="93785"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DF56AB6C-3BE3-4950-81C3-6D343C308E57}"/>
              </a:ext>
            </a:extLst>
          </p:cNvPr>
          <p:cNvSpPr/>
          <p:nvPr/>
        </p:nvSpPr>
        <p:spPr>
          <a:xfrm>
            <a:off x="3017787" y="2210243"/>
            <a:ext cx="5392617" cy="1113510"/>
          </a:xfrm>
          <a:prstGeom prst="rect">
            <a:avLst/>
          </a:prstGeom>
        </p:spPr>
        <p:txBody>
          <a:bodyPr wrap="square">
            <a:spAutoFit/>
          </a:bodyPr>
          <a:lstStyle/>
          <a:p>
            <a:pPr algn="just">
              <a:lnSpc>
                <a:spcPct val="150000"/>
              </a:lnSpc>
            </a:pPr>
            <a:r>
              <a:rPr lang="zh-CN" altLang="en-US" sz="2000" b="1" dirty="0">
                <a:solidFill>
                  <a:srgbClr val="C24538"/>
                </a:solidFill>
                <a:latin typeface="等线" panose="02010600030101010101" pitchFamily="2" charset="-122"/>
                <a:ea typeface="等线" panose="02010600030101010101" pitchFamily="2" charset="-122"/>
                <a:cs typeface="+mn-ea"/>
              </a:rPr>
              <a:t>❼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影响我校教育教学质量的瓶颈问题有哪些？</a:t>
            </a:r>
          </a:p>
        </p:txBody>
      </p:sp>
    </p:spTree>
    <p:extLst>
      <p:ext uri="{BB962C8B-B14F-4D97-AF65-F5344CB8AC3E}">
        <p14:creationId xmlns:p14="http://schemas.microsoft.com/office/powerpoint/2010/main" xmlns="" val="2075732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（二）提升本科教育教学质量，构建全方位人才培养体系</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074" y="1396698"/>
            <a:ext cx="2330958" cy="2894401"/>
          </a:xfrm>
          <a:prstGeom prst="rect">
            <a:avLst/>
          </a:prstGeom>
        </p:spPr>
      </p:pic>
      <p:sp>
        <p:nvSpPr>
          <p:cNvPr id="15" name="矩形 14">
            <a:extLst>
              <a:ext uri="{FF2B5EF4-FFF2-40B4-BE49-F238E27FC236}">
                <a16:creationId xmlns:a16="http://schemas.microsoft.com/office/drawing/2014/main" xmlns="" id="{94B0B7F0-3069-43F1-AE49-12AA88ED2980}"/>
              </a:ext>
            </a:extLst>
          </p:cNvPr>
          <p:cNvSpPr/>
          <p:nvPr/>
        </p:nvSpPr>
        <p:spPr>
          <a:xfrm>
            <a:off x="2893661" y="2281825"/>
            <a:ext cx="93785"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D0CC547E-CD45-48DF-A14E-DB1BF050967C}"/>
              </a:ext>
            </a:extLst>
          </p:cNvPr>
          <p:cNvSpPr/>
          <p:nvPr/>
        </p:nvSpPr>
        <p:spPr>
          <a:xfrm>
            <a:off x="2987446" y="2181890"/>
            <a:ext cx="5943682" cy="1113510"/>
          </a:xfrm>
          <a:prstGeom prst="rect">
            <a:avLst/>
          </a:prstGeom>
        </p:spPr>
        <p:txBody>
          <a:bodyPr wrap="square">
            <a:spAutoFit/>
          </a:bodyPr>
          <a:lstStyle/>
          <a:p>
            <a:pPr algn="just">
              <a:lnSpc>
                <a:spcPct val="150000"/>
              </a:lnSpc>
            </a:pPr>
            <a:r>
              <a:rPr lang="zh-CN" altLang="en-US" sz="2000" b="1" dirty="0">
                <a:solidFill>
                  <a:srgbClr val="C24538"/>
                </a:solidFill>
                <a:latin typeface="等线" panose="02010600030101010101" pitchFamily="2" charset="-122"/>
                <a:ea typeface="等线" panose="02010600030101010101" pitchFamily="2" charset="-122"/>
                <a:cs typeface="+mn-ea"/>
              </a:rPr>
              <a:t>❽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如何强化过程监督与考核、优化和完善“</a:t>
            </a:r>
            <a:r>
              <a:rPr lang="en-US" altLang="zh-CN"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1+X”</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考核方案？</a:t>
            </a:r>
          </a:p>
        </p:txBody>
      </p:sp>
    </p:spTree>
    <p:extLst>
      <p:ext uri="{BB962C8B-B14F-4D97-AF65-F5344CB8AC3E}">
        <p14:creationId xmlns:p14="http://schemas.microsoft.com/office/powerpoint/2010/main" xmlns="" val="27580767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（二）提升本科教育教学质量，构建全方位人才培养体系</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074" y="1396698"/>
            <a:ext cx="2330958" cy="2894401"/>
          </a:xfrm>
          <a:prstGeom prst="rect">
            <a:avLst/>
          </a:prstGeom>
        </p:spPr>
      </p:pic>
      <p:sp>
        <p:nvSpPr>
          <p:cNvPr id="18" name="矩形 17">
            <a:extLst>
              <a:ext uri="{FF2B5EF4-FFF2-40B4-BE49-F238E27FC236}">
                <a16:creationId xmlns:a16="http://schemas.microsoft.com/office/drawing/2014/main" xmlns="" id="{4A04A8C6-9EA1-44BD-B8DB-59C5F4E7EEE7}"/>
              </a:ext>
            </a:extLst>
          </p:cNvPr>
          <p:cNvSpPr/>
          <p:nvPr/>
        </p:nvSpPr>
        <p:spPr>
          <a:xfrm>
            <a:off x="2893661" y="2269885"/>
            <a:ext cx="93785"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F0F99747-0B96-4E43-A952-C26B54989070}"/>
              </a:ext>
            </a:extLst>
          </p:cNvPr>
          <p:cNvSpPr/>
          <p:nvPr/>
        </p:nvSpPr>
        <p:spPr>
          <a:xfrm>
            <a:off x="2987446" y="2131180"/>
            <a:ext cx="5357484" cy="1113510"/>
          </a:xfrm>
          <a:prstGeom prst="rect">
            <a:avLst/>
          </a:prstGeom>
        </p:spPr>
        <p:txBody>
          <a:bodyPr wrap="square">
            <a:spAutoFit/>
          </a:bodyPr>
          <a:lstStyle/>
          <a:p>
            <a:pPr algn="just">
              <a:lnSpc>
                <a:spcPct val="150000"/>
              </a:lnSpc>
            </a:pPr>
            <a:r>
              <a:rPr lang="zh-CN" altLang="en-US" sz="2000" b="1" dirty="0">
                <a:solidFill>
                  <a:srgbClr val="C24538"/>
                </a:solidFill>
                <a:latin typeface="等线" panose="02010600030101010101" pitchFamily="2" charset="-122"/>
                <a:ea typeface="等线" panose="02010600030101010101" pitchFamily="2" charset="-122"/>
                <a:cs typeface="+mn-ea"/>
              </a:rPr>
              <a:t>❾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如何调动学生的学习积极性，帮助学生更好地完成学习任务？</a:t>
            </a:r>
          </a:p>
        </p:txBody>
      </p:sp>
    </p:spTree>
    <p:extLst>
      <p:ext uri="{BB962C8B-B14F-4D97-AF65-F5344CB8AC3E}">
        <p14:creationId xmlns:p14="http://schemas.microsoft.com/office/powerpoint/2010/main" xmlns="" val="2853352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（二）提升本科教育教学质量，构建全方位人才培养体系</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598" y="1506027"/>
            <a:ext cx="2330958" cy="2894401"/>
          </a:xfrm>
          <a:prstGeom prst="rect">
            <a:avLst/>
          </a:prstGeom>
        </p:spPr>
      </p:pic>
      <p:sp>
        <p:nvSpPr>
          <p:cNvPr id="6" name="矩形 5">
            <a:extLst>
              <a:ext uri="{FF2B5EF4-FFF2-40B4-BE49-F238E27FC236}">
                <a16:creationId xmlns:a16="http://schemas.microsoft.com/office/drawing/2014/main" xmlns="" id="{BC785E25-95FB-48C9-A9FE-86AD2F64349F}"/>
              </a:ext>
            </a:extLst>
          </p:cNvPr>
          <p:cNvSpPr/>
          <p:nvPr/>
        </p:nvSpPr>
        <p:spPr>
          <a:xfrm>
            <a:off x="3206441" y="2285069"/>
            <a:ext cx="5427787" cy="573362"/>
          </a:xfrm>
          <a:prstGeom prst="rect">
            <a:avLst/>
          </a:prstGeom>
        </p:spPr>
        <p:txBody>
          <a:bodyPr wrap="square">
            <a:spAutoFit/>
          </a:bodyPr>
          <a:lstStyle/>
          <a:p>
            <a:pPr algn="just">
              <a:lnSpc>
                <a:spcPct val="150000"/>
              </a:lnSpc>
            </a:pPr>
            <a:r>
              <a:rPr lang="zh-CN" altLang="en-US" sz="2000" b="1" dirty="0">
                <a:solidFill>
                  <a:srgbClr val="C24538"/>
                </a:solidFill>
                <a:latin typeface="等线" panose="02010600030101010101" pitchFamily="2" charset="-122"/>
                <a:ea typeface="等线" panose="02010600030101010101" pitchFamily="2" charset="-122"/>
                <a:cs typeface="+mn-ea"/>
              </a:rPr>
              <a:t>❿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如何通过有效“增负”来转变学风？</a:t>
            </a:r>
          </a:p>
        </p:txBody>
      </p:sp>
      <p:sp>
        <p:nvSpPr>
          <p:cNvPr id="11" name="矩形 10">
            <a:extLst>
              <a:ext uri="{FF2B5EF4-FFF2-40B4-BE49-F238E27FC236}">
                <a16:creationId xmlns:a16="http://schemas.microsoft.com/office/drawing/2014/main" xmlns="" id="{D6174D6F-5E28-4C18-8B07-0B9D7CC53B5D}"/>
              </a:ext>
            </a:extLst>
          </p:cNvPr>
          <p:cNvSpPr/>
          <p:nvPr/>
        </p:nvSpPr>
        <p:spPr>
          <a:xfrm>
            <a:off x="3004000" y="2409573"/>
            <a:ext cx="93785"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286391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（二）提升本科教育教学质量，构建全方位人才培养体系</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598" y="1506027"/>
            <a:ext cx="2330958" cy="2894401"/>
          </a:xfrm>
          <a:prstGeom prst="rect">
            <a:avLst/>
          </a:prstGeom>
        </p:spPr>
      </p:pic>
      <p:sp>
        <p:nvSpPr>
          <p:cNvPr id="12" name="矩形 11">
            <a:extLst>
              <a:ext uri="{FF2B5EF4-FFF2-40B4-BE49-F238E27FC236}">
                <a16:creationId xmlns:a16="http://schemas.microsoft.com/office/drawing/2014/main" xmlns="" id="{F2688F0C-5E5C-4495-B190-5096D67FDDD8}"/>
              </a:ext>
            </a:extLst>
          </p:cNvPr>
          <p:cNvSpPr/>
          <p:nvPr/>
        </p:nvSpPr>
        <p:spPr>
          <a:xfrm>
            <a:off x="3262179" y="2206295"/>
            <a:ext cx="5392617" cy="559512"/>
          </a:xfrm>
          <a:prstGeom prst="rect">
            <a:avLst/>
          </a:prstGeom>
        </p:spPr>
        <p:txBody>
          <a:bodyPr wrap="square">
            <a:spAutoFit/>
          </a:bodyPr>
          <a:lstStyle/>
          <a:p>
            <a:pPr algn="just">
              <a:lnSpc>
                <a:spcPct val="150000"/>
              </a:lnSpc>
            </a:pPr>
            <a:r>
              <a:rPr lang="zh-CN" altLang="en-US" sz="1600" dirty="0">
                <a:solidFill>
                  <a:srgbClr val="C24538"/>
                </a:solidFill>
              </a:rPr>
              <a:t>⓫</a:t>
            </a:r>
            <a:r>
              <a:rPr lang="zh-CN" altLang="en-US" sz="1600" dirty="0">
                <a:solidFill>
                  <a:srgbClr val="C00000"/>
                </a:solidFill>
              </a:rPr>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如何进一步推进专业思政建设？</a:t>
            </a:r>
          </a:p>
        </p:txBody>
      </p:sp>
      <p:sp>
        <p:nvSpPr>
          <p:cNvPr id="21" name="矩形 20">
            <a:extLst>
              <a:ext uri="{FF2B5EF4-FFF2-40B4-BE49-F238E27FC236}">
                <a16:creationId xmlns:a16="http://schemas.microsoft.com/office/drawing/2014/main" xmlns="" id="{CA846C20-346C-4AB9-98AD-18972C1374C6}"/>
              </a:ext>
            </a:extLst>
          </p:cNvPr>
          <p:cNvSpPr/>
          <p:nvPr/>
        </p:nvSpPr>
        <p:spPr>
          <a:xfrm>
            <a:off x="3009351" y="2401155"/>
            <a:ext cx="93785"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440205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（二）提升本科教育教学质量，构建全方位人才培养体系</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598" y="1506027"/>
            <a:ext cx="2330958" cy="2894401"/>
          </a:xfrm>
          <a:prstGeom prst="rect">
            <a:avLst/>
          </a:prstGeom>
        </p:spPr>
      </p:pic>
      <p:sp>
        <p:nvSpPr>
          <p:cNvPr id="13" name="矩形 12">
            <a:extLst>
              <a:ext uri="{FF2B5EF4-FFF2-40B4-BE49-F238E27FC236}">
                <a16:creationId xmlns:a16="http://schemas.microsoft.com/office/drawing/2014/main" xmlns="" id="{7ECC76E6-B22A-44DE-A594-8DE712474EF7}"/>
              </a:ext>
            </a:extLst>
          </p:cNvPr>
          <p:cNvSpPr/>
          <p:nvPr/>
        </p:nvSpPr>
        <p:spPr>
          <a:xfrm>
            <a:off x="3015130" y="2404602"/>
            <a:ext cx="93785"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D0CC547E-CD45-48DF-A14E-DB1BF050967C}"/>
              </a:ext>
            </a:extLst>
          </p:cNvPr>
          <p:cNvSpPr/>
          <p:nvPr/>
        </p:nvSpPr>
        <p:spPr>
          <a:xfrm>
            <a:off x="3205753" y="2210282"/>
            <a:ext cx="5392617" cy="560025"/>
          </a:xfrm>
          <a:prstGeom prst="rect">
            <a:avLst/>
          </a:prstGeom>
        </p:spPr>
        <p:txBody>
          <a:bodyPr wrap="square">
            <a:spAutoFit/>
          </a:bodyPr>
          <a:lstStyle/>
          <a:p>
            <a:pPr algn="just">
              <a:lnSpc>
                <a:spcPct val="150000"/>
              </a:lnSpc>
            </a:pPr>
            <a:r>
              <a:rPr lang="zh-CN" altLang="en-US" sz="1600" dirty="0">
                <a:solidFill>
                  <a:srgbClr val="C24538"/>
                </a:solidFill>
              </a:rPr>
              <a:t>⓬</a:t>
            </a:r>
            <a:r>
              <a:rPr lang="zh-CN" altLang="en-US" sz="1800" dirty="0"/>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如何进一步推进创新创业教育？</a:t>
            </a:r>
            <a:endParaRPr lang="zh-CN" altLang="en-US" sz="20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spTree>
    <p:extLst>
      <p:ext uri="{BB962C8B-B14F-4D97-AF65-F5344CB8AC3E}">
        <p14:creationId xmlns:p14="http://schemas.microsoft.com/office/powerpoint/2010/main" xmlns="" val="32253988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C659985-2274-4AA3-88E3-A88DA59CF6C1}"/>
              </a:ext>
            </a:extLst>
          </p:cNvPr>
          <p:cNvSpPr/>
          <p:nvPr/>
        </p:nvSpPr>
        <p:spPr>
          <a:xfrm>
            <a:off x="740630" y="2897614"/>
            <a:ext cx="3664809" cy="403828"/>
          </a:xfrm>
          <a:prstGeom prst="rect">
            <a:avLst/>
          </a:prstGeom>
        </p:spPr>
        <p:txBody>
          <a:bodyPr wrap="square">
            <a:spAutoFit/>
          </a:bodyPr>
          <a:lstStyle/>
          <a:p>
            <a:pPr>
              <a:lnSpc>
                <a:spcPct val="150000"/>
              </a:lnSpc>
            </a:pPr>
            <a:r>
              <a:rPr lang="zh-CN" altLang="en-US" sz="1600" dirty="0">
                <a:solidFill>
                  <a:srgbClr val="C00000"/>
                </a:solidFill>
                <a:latin typeface="华康俪金黑W8" panose="020B0809000000000000" pitchFamily="49" charset="-122"/>
                <a:ea typeface="华康俪金黑W8" panose="020B0809000000000000" pitchFamily="49" charset="-122"/>
              </a:rPr>
              <a:t>新时代全国高等教育本科教育工作会议</a:t>
            </a:r>
            <a:endParaRPr lang="en-US" altLang="zh-CN" sz="1600" dirty="0">
              <a:solidFill>
                <a:srgbClr val="C00000"/>
              </a:solidFill>
              <a:latin typeface="华康俪金黑W8" panose="020B0809000000000000" pitchFamily="49" charset="-122"/>
              <a:ea typeface="华康俪金黑W8" panose="020B0809000000000000" pitchFamily="49" charset="-122"/>
            </a:endParaRPr>
          </a:p>
        </p:txBody>
      </p:sp>
      <p:sp>
        <p:nvSpPr>
          <p:cNvPr id="3" name="矩形 2">
            <a:extLst>
              <a:ext uri="{FF2B5EF4-FFF2-40B4-BE49-F238E27FC236}">
                <a16:creationId xmlns:a16="http://schemas.microsoft.com/office/drawing/2014/main" xmlns="" id="{8F2C3147-3555-42C2-B162-0D5C4F32B977}"/>
              </a:ext>
            </a:extLst>
          </p:cNvPr>
          <p:cNvSpPr/>
          <p:nvPr/>
        </p:nvSpPr>
        <p:spPr>
          <a:xfrm>
            <a:off x="692003" y="3576143"/>
            <a:ext cx="7804297" cy="858248"/>
          </a:xfrm>
          <a:prstGeom prst="rect">
            <a:avLst/>
          </a:prstGeom>
        </p:spPr>
        <p:txBody>
          <a:bodyPr wrap="square">
            <a:spAutoFit/>
          </a:bodyPr>
          <a:lstStyle/>
          <a:p>
            <a:pPr>
              <a:lnSpc>
                <a:spcPct val="150000"/>
              </a:lnSpc>
            </a:pPr>
            <a:r>
              <a:rPr lang="zh-CN" altLang="en-US" sz="18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今年以来，教育部不断释放一系列强烈的信号，打出了一套组合拳，就是全面整顿高校教育教学秩序、全面振兴本科教育。</a:t>
            </a:r>
          </a:p>
        </p:txBody>
      </p:sp>
      <p:pic>
        <p:nvPicPr>
          <p:cNvPr id="5" name="图片 4">
            <a:extLst>
              <a:ext uri="{FF2B5EF4-FFF2-40B4-BE49-F238E27FC236}">
                <a16:creationId xmlns:a16="http://schemas.microsoft.com/office/drawing/2014/main" xmlns="" id="{B1CD5F7F-41B3-4886-AA20-5F7A9F72E45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0630" y="819345"/>
            <a:ext cx="3500051" cy="2015644"/>
          </a:xfrm>
          <a:prstGeom prst="rect">
            <a:avLst/>
          </a:prstGeom>
          <a:ln>
            <a:noFill/>
          </a:ln>
          <a:effectLst>
            <a:outerShdw blurRad="190500" algn="tl" rotWithShape="0">
              <a:srgbClr val="000000">
                <a:alpha val="70000"/>
              </a:srgbClr>
            </a:outerShdw>
          </a:effectLst>
        </p:spPr>
      </p:pic>
      <p:pic>
        <p:nvPicPr>
          <p:cNvPr id="7" name="图片 6">
            <a:extLst>
              <a:ext uri="{FF2B5EF4-FFF2-40B4-BE49-F238E27FC236}">
                <a16:creationId xmlns:a16="http://schemas.microsoft.com/office/drawing/2014/main" xmlns="" id="{DB03A0B1-A39A-44E4-ACF5-3EB6021CB2D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97323" y="819345"/>
            <a:ext cx="3424039" cy="2015644"/>
          </a:xfrm>
          <a:prstGeom prst="rect">
            <a:avLst/>
          </a:prstGeom>
          <a:ln>
            <a:noFill/>
          </a:ln>
          <a:effectLst>
            <a:outerShdw blurRad="190500" algn="tl" rotWithShape="0">
              <a:srgbClr val="000000">
                <a:alpha val="70000"/>
              </a:srgbClr>
            </a:outerShdw>
          </a:effectLst>
        </p:spPr>
      </p:pic>
      <p:sp>
        <p:nvSpPr>
          <p:cNvPr id="8" name="矩形 7">
            <a:extLst>
              <a:ext uri="{FF2B5EF4-FFF2-40B4-BE49-F238E27FC236}">
                <a16:creationId xmlns:a16="http://schemas.microsoft.com/office/drawing/2014/main" xmlns="" id="{43A215A8-12A0-4586-A630-21AB24A30326}"/>
              </a:ext>
            </a:extLst>
          </p:cNvPr>
          <p:cNvSpPr/>
          <p:nvPr/>
        </p:nvSpPr>
        <p:spPr>
          <a:xfrm>
            <a:off x="5977796" y="2897614"/>
            <a:ext cx="1682172" cy="403828"/>
          </a:xfrm>
          <a:prstGeom prst="rect">
            <a:avLst/>
          </a:prstGeom>
        </p:spPr>
        <p:txBody>
          <a:bodyPr wrap="square">
            <a:spAutoFit/>
          </a:bodyPr>
          <a:lstStyle/>
          <a:p>
            <a:pPr>
              <a:lnSpc>
                <a:spcPct val="150000"/>
              </a:lnSpc>
            </a:pPr>
            <a:r>
              <a:rPr lang="zh-CN" altLang="en-US" sz="1600" dirty="0">
                <a:solidFill>
                  <a:srgbClr val="C00000"/>
                </a:solidFill>
                <a:latin typeface="华康俪金黑W8" panose="020B0809000000000000" pitchFamily="49" charset="-122"/>
                <a:ea typeface="华康俪金黑W8" panose="020B0809000000000000" pitchFamily="49" charset="-122"/>
              </a:rPr>
              <a:t>全国教育大会</a:t>
            </a:r>
            <a:endParaRPr lang="en-US" altLang="zh-CN" sz="1600" dirty="0">
              <a:solidFill>
                <a:srgbClr val="C00000"/>
              </a:solidFill>
              <a:latin typeface="华康俪金黑W8" panose="020B0809000000000000" pitchFamily="49" charset="-122"/>
              <a:ea typeface="华康俪金黑W8" panose="020B0809000000000000" pitchFamily="49" charset="-122"/>
            </a:endParaRPr>
          </a:p>
        </p:txBody>
      </p:sp>
    </p:spTree>
    <p:extLst>
      <p:ext uri="{BB962C8B-B14F-4D97-AF65-F5344CB8AC3E}">
        <p14:creationId xmlns:p14="http://schemas.microsoft.com/office/powerpoint/2010/main" xmlns="" val="565073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（二）提升本科教育教学质量，构建全方位人才培养体系</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598" y="1515966"/>
            <a:ext cx="2330958" cy="2894401"/>
          </a:xfrm>
          <a:prstGeom prst="rect">
            <a:avLst/>
          </a:prstGeom>
        </p:spPr>
      </p:pic>
      <p:sp>
        <p:nvSpPr>
          <p:cNvPr id="15" name="矩形 14">
            <a:extLst>
              <a:ext uri="{FF2B5EF4-FFF2-40B4-BE49-F238E27FC236}">
                <a16:creationId xmlns:a16="http://schemas.microsoft.com/office/drawing/2014/main" xmlns="" id="{94B0B7F0-3069-43F1-AE49-12AA88ED2980}"/>
              </a:ext>
            </a:extLst>
          </p:cNvPr>
          <p:cNvSpPr/>
          <p:nvPr/>
        </p:nvSpPr>
        <p:spPr>
          <a:xfrm>
            <a:off x="3001547" y="2452143"/>
            <a:ext cx="93785"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F0F99747-0B96-4E43-A952-C26B54989070}"/>
              </a:ext>
            </a:extLst>
          </p:cNvPr>
          <p:cNvSpPr/>
          <p:nvPr/>
        </p:nvSpPr>
        <p:spPr>
          <a:xfrm>
            <a:off x="3211220" y="2245832"/>
            <a:ext cx="5531358" cy="1144031"/>
          </a:xfrm>
          <a:prstGeom prst="rect">
            <a:avLst/>
          </a:prstGeom>
        </p:spPr>
        <p:txBody>
          <a:bodyPr wrap="square">
            <a:spAutoFit/>
          </a:bodyPr>
          <a:lstStyle/>
          <a:p>
            <a:pPr algn="just">
              <a:lnSpc>
                <a:spcPct val="150000"/>
              </a:lnSpc>
            </a:pPr>
            <a:r>
              <a:rPr lang="zh-CN" altLang="en-US" sz="1600" dirty="0">
                <a:solidFill>
                  <a:srgbClr val="C24538"/>
                </a:solidFill>
              </a:rPr>
              <a:t>⓭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“水课”的表现有哪些？“金课”的标准是什么？如何打造 “金课”？</a:t>
            </a:r>
          </a:p>
        </p:txBody>
      </p:sp>
    </p:spTree>
    <p:extLst>
      <p:ext uri="{BB962C8B-B14F-4D97-AF65-F5344CB8AC3E}">
        <p14:creationId xmlns:p14="http://schemas.microsoft.com/office/powerpoint/2010/main" xmlns="" val="3651802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（二）提升本科教育教学质量，构建全方位人才培养体系</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598" y="1506027"/>
            <a:ext cx="2330958" cy="2894401"/>
          </a:xfrm>
          <a:prstGeom prst="rect">
            <a:avLst/>
          </a:prstGeom>
        </p:spPr>
      </p:pic>
      <p:sp>
        <p:nvSpPr>
          <p:cNvPr id="18" name="矩形 17">
            <a:extLst>
              <a:ext uri="{FF2B5EF4-FFF2-40B4-BE49-F238E27FC236}">
                <a16:creationId xmlns:a16="http://schemas.microsoft.com/office/drawing/2014/main" xmlns="" id="{4A04A8C6-9EA1-44BD-B8DB-59C5F4E7EEE7}"/>
              </a:ext>
            </a:extLst>
          </p:cNvPr>
          <p:cNvSpPr/>
          <p:nvPr/>
        </p:nvSpPr>
        <p:spPr>
          <a:xfrm>
            <a:off x="3005528" y="2437442"/>
            <a:ext cx="93785"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410B459B-F07A-4850-A846-C9AEBE15BC2C}"/>
              </a:ext>
            </a:extLst>
          </p:cNvPr>
          <p:cNvSpPr/>
          <p:nvPr/>
        </p:nvSpPr>
        <p:spPr>
          <a:xfrm>
            <a:off x="3252044" y="2291737"/>
            <a:ext cx="5531358" cy="560025"/>
          </a:xfrm>
          <a:prstGeom prst="rect">
            <a:avLst/>
          </a:prstGeom>
        </p:spPr>
        <p:txBody>
          <a:bodyPr wrap="square">
            <a:spAutoFit/>
          </a:bodyPr>
          <a:lstStyle/>
          <a:p>
            <a:pPr algn="just">
              <a:lnSpc>
                <a:spcPct val="150000"/>
              </a:lnSpc>
            </a:pPr>
            <a:r>
              <a:rPr lang="zh-CN" altLang="en-US" sz="1600" dirty="0">
                <a:solidFill>
                  <a:srgbClr val="C24538"/>
                </a:solidFill>
              </a:rPr>
              <a:t>⓮</a:t>
            </a:r>
            <a:r>
              <a:rPr lang="zh-CN" altLang="en-US" sz="1800" dirty="0"/>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如何推动课堂教学革命？</a:t>
            </a:r>
          </a:p>
        </p:txBody>
      </p:sp>
    </p:spTree>
    <p:extLst>
      <p:ext uri="{BB962C8B-B14F-4D97-AF65-F5344CB8AC3E}">
        <p14:creationId xmlns:p14="http://schemas.microsoft.com/office/powerpoint/2010/main" xmlns="" val="3233829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（三）加强高素质教师队伍建设，全面提升教师教书育人能力</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785" y="1459689"/>
            <a:ext cx="2330958" cy="2894401"/>
          </a:xfrm>
          <a:prstGeom prst="rect">
            <a:avLst/>
          </a:prstGeom>
        </p:spPr>
      </p:pic>
      <p:sp>
        <p:nvSpPr>
          <p:cNvPr id="6" name="矩形 5">
            <a:extLst>
              <a:ext uri="{FF2B5EF4-FFF2-40B4-BE49-F238E27FC236}">
                <a16:creationId xmlns:a16="http://schemas.microsoft.com/office/drawing/2014/main" xmlns="" id="{BC785E25-95FB-48C9-A9FE-86AD2F64349F}"/>
              </a:ext>
            </a:extLst>
          </p:cNvPr>
          <p:cNvSpPr/>
          <p:nvPr/>
        </p:nvSpPr>
        <p:spPr>
          <a:xfrm>
            <a:off x="3227894" y="1874031"/>
            <a:ext cx="5427787" cy="1698029"/>
          </a:xfrm>
          <a:prstGeom prst="rect">
            <a:avLst/>
          </a:prstGeom>
        </p:spPr>
        <p:txBody>
          <a:bodyPr wrap="square">
            <a:spAutoFit/>
          </a:bodyPr>
          <a:lstStyle/>
          <a:p>
            <a:pPr algn="just">
              <a:lnSpc>
                <a:spcPct val="150000"/>
              </a:lnSpc>
            </a:pPr>
            <a:r>
              <a:rPr lang="zh-CN" altLang="en-US" sz="1600" dirty="0">
                <a:solidFill>
                  <a:srgbClr val="C24538"/>
                </a:solidFill>
              </a:rPr>
              <a:t>⓯</a:t>
            </a:r>
            <a:r>
              <a:rPr lang="zh-CN" altLang="en-US" sz="1800" dirty="0"/>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如何做一名有理想信念、有道德情操、有扎实学识、有仁爱之心的“四有”好老师，做到“德高、学高、艺高”？</a:t>
            </a:r>
          </a:p>
        </p:txBody>
      </p:sp>
      <p:sp>
        <p:nvSpPr>
          <p:cNvPr id="11" name="矩形 10">
            <a:extLst>
              <a:ext uri="{FF2B5EF4-FFF2-40B4-BE49-F238E27FC236}">
                <a16:creationId xmlns:a16="http://schemas.microsoft.com/office/drawing/2014/main" xmlns="" id="{D6174D6F-5E28-4C18-8B07-0B9D7CC53B5D}"/>
              </a:ext>
            </a:extLst>
          </p:cNvPr>
          <p:cNvSpPr/>
          <p:nvPr/>
        </p:nvSpPr>
        <p:spPr>
          <a:xfrm>
            <a:off x="2894426" y="2112283"/>
            <a:ext cx="93785" cy="918934"/>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837462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（三）加强高素质教师队伍建设，全面提升教师教书育人能力</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785" y="1459689"/>
            <a:ext cx="2330958" cy="2894401"/>
          </a:xfrm>
          <a:prstGeom prst="rect">
            <a:avLst/>
          </a:prstGeom>
        </p:spPr>
      </p:pic>
      <p:sp>
        <p:nvSpPr>
          <p:cNvPr id="13" name="矩形 12">
            <a:extLst>
              <a:ext uri="{FF2B5EF4-FFF2-40B4-BE49-F238E27FC236}">
                <a16:creationId xmlns:a16="http://schemas.microsoft.com/office/drawing/2014/main" xmlns="" id="{7ECC76E6-B22A-44DE-A594-8DE712474EF7}"/>
              </a:ext>
            </a:extLst>
          </p:cNvPr>
          <p:cNvSpPr/>
          <p:nvPr/>
        </p:nvSpPr>
        <p:spPr>
          <a:xfrm>
            <a:off x="2960750" y="2369891"/>
            <a:ext cx="93785"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D0CC547E-CD45-48DF-A14E-DB1BF050967C}"/>
              </a:ext>
            </a:extLst>
          </p:cNvPr>
          <p:cNvSpPr/>
          <p:nvPr/>
        </p:nvSpPr>
        <p:spPr>
          <a:xfrm>
            <a:off x="3103683" y="2144530"/>
            <a:ext cx="5392617" cy="1144031"/>
          </a:xfrm>
          <a:prstGeom prst="rect">
            <a:avLst/>
          </a:prstGeom>
        </p:spPr>
        <p:txBody>
          <a:bodyPr wrap="square">
            <a:spAutoFit/>
          </a:bodyPr>
          <a:lstStyle/>
          <a:p>
            <a:pPr algn="just">
              <a:lnSpc>
                <a:spcPct val="150000"/>
              </a:lnSpc>
            </a:pPr>
            <a:r>
              <a:rPr lang="zh-CN" altLang="en-US" sz="1600" dirty="0">
                <a:solidFill>
                  <a:srgbClr val="C24538"/>
                </a:solidFill>
              </a:rPr>
              <a:t>⓰</a:t>
            </a:r>
            <a:r>
              <a:rPr lang="zh-CN" altLang="en-US" sz="1800" dirty="0"/>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“学高为师、身正为范”的时代内涵是什么？</a:t>
            </a:r>
          </a:p>
        </p:txBody>
      </p:sp>
    </p:spTree>
    <p:extLst>
      <p:ext uri="{BB962C8B-B14F-4D97-AF65-F5344CB8AC3E}">
        <p14:creationId xmlns:p14="http://schemas.microsoft.com/office/powerpoint/2010/main" xmlns="" val="18005869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（三）加强高素质教师队伍建设，全面提升教师教书育人能力</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785" y="1459689"/>
            <a:ext cx="2330958" cy="2894401"/>
          </a:xfrm>
          <a:prstGeom prst="rect">
            <a:avLst/>
          </a:prstGeom>
        </p:spPr>
      </p:pic>
      <p:sp>
        <p:nvSpPr>
          <p:cNvPr id="15" name="矩形 14">
            <a:extLst>
              <a:ext uri="{FF2B5EF4-FFF2-40B4-BE49-F238E27FC236}">
                <a16:creationId xmlns:a16="http://schemas.microsoft.com/office/drawing/2014/main" xmlns="" id="{94B0B7F0-3069-43F1-AE49-12AA88ED2980}"/>
              </a:ext>
            </a:extLst>
          </p:cNvPr>
          <p:cNvSpPr/>
          <p:nvPr/>
        </p:nvSpPr>
        <p:spPr>
          <a:xfrm>
            <a:off x="2958536" y="2385043"/>
            <a:ext cx="94296" cy="365705"/>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F0F99747-0B96-4E43-A952-C26B54989070}"/>
              </a:ext>
            </a:extLst>
          </p:cNvPr>
          <p:cNvSpPr/>
          <p:nvPr/>
        </p:nvSpPr>
        <p:spPr>
          <a:xfrm>
            <a:off x="3223308" y="2288215"/>
            <a:ext cx="5531358" cy="560025"/>
          </a:xfrm>
          <a:prstGeom prst="rect">
            <a:avLst/>
          </a:prstGeom>
        </p:spPr>
        <p:txBody>
          <a:bodyPr wrap="square">
            <a:spAutoFit/>
          </a:bodyPr>
          <a:lstStyle/>
          <a:p>
            <a:pPr algn="just">
              <a:lnSpc>
                <a:spcPct val="150000"/>
              </a:lnSpc>
            </a:pPr>
            <a:r>
              <a:rPr lang="zh-CN" altLang="en-US" sz="1600" dirty="0">
                <a:solidFill>
                  <a:srgbClr val="C24538"/>
                </a:solidFill>
              </a:rPr>
              <a:t>⓱</a:t>
            </a:r>
            <a:r>
              <a:rPr lang="zh-CN" altLang="en-US" sz="1800" dirty="0"/>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教师如何提升自身的教书育人能力？</a:t>
            </a:r>
          </a:p>
        </p:txBody>
      </p:sp>
    </p:spTree>
    <p:extLst>
      <p:ext uri="{BB962C8B-B14F-4D97-AF65-F5344CB8AC3E}">
        <p14:creationId xmlns:p14="http://schemas.microsoft.com/office/powerpoint/2010/main" xmlns="" val="1661239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6"/>
          <p:cNvCxnSpPr/>
          <p:nvPr/>
        </p:nvCxnSpPr>
        <p:spPr>
          <a:xfrm>
            <a:off x="0" y="975339"/>
            <a:ext cx="914757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99292" y="231909"/>
            <a:ext cx="9472246" cy="683846"/>
          </a:xfrm>
          <a:prstGeom prst="round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800" b="1" dirty="0">
                <a:solidFill>
                  <a:schemeClr val="bg1"/>
                </a:solidFill>
              </a:rPr>
              <a:t>      （三）加强高素质教师队伍建设，全面提升教师教书育人能力</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4BF48DF3-C8E1-411A-BFE8-2D603E4B0E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785" y="1459689"/>
            <a:ext cx="2330958" cy="2894401"/>
          </a:xfrm>
          <a:prstGeom prst="rect">
            <a:avLst/>
          </a:prstGeom>
        </p:spPr>
      </p:pic>
      <p:sp>
        <p:nvSpPr>
          <p:cNvPr id="18" name="矩形 17">
            <a:extLst>
              <a:ext uri="{FF2B5EF4-FFF2-40B4-BE49-F238E27FC236}">
                <a16:creationId xmlns:a16="http://schemas.microsoft.com/office/drawing/2014/main" xmlns="" id="{4A04A8C6-9EA1-44BD-B8DB-59C5F4E7EEE7}"/>
              </a:ext>
            </a:extLst>
          </p:cNvPr>
          <p:cNvSpPr/>
          <p:nvPr/>
        </p:nvSpPr>
        <p:spPr>
          <a:xfrm>
            <a:off x="2811217" y="2171358"/>
            <a:ext cx="93785" cy="977021"/>
          </a:xfrm>
          <a:prstGeom prst="rect">
            <a:avLst/>
          </a:prstGeom>
          <a:solidFill>
            <a:srgbClr val="C2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410B459B-F07A-4850-A846-C9AEBE15BC2C}"/>
              </a:ext>
            </a:extLst>
          </p:cNvPr>
          <p:cNvSpPr/>
          <p:nvPr/>
        </p:nvSpPr>
        <p:spPr>
          <a:xfrm>
            <a:off x="3052832" y="1959129"/>
            <a:ext cx="5531358" cy="1895519"/>
          </a:xfrm>
          <a:prstGeom prst="rect">
            <a:avLst/>
          </a:prstGeom>
        </p:spPr>
        <p:txBody>
          <a:bodyPr wrap="square">
            <a:spAutoFit/>
          </a:bodyPr>
          <a:lstStyle/>
          <a:p>
            <a:pPr algn="just">
              <a:lnSpc>
                <a:spcPct val="150000"/>
              </a:lnSpc>
            </a:pPr>
            <a:r>
              <a:rPr lang="zh-CN" altLang="en-US" sz="1600" dirty="0">
                <a:solidFill>
                  <a:srgbClr val="C24538"/>
                </a:solidFill>
              </a:rPr>
              <a:t>⓲</a:t>
            </a:r>
            <a:r>
              <a:rPr lang="zh-CN" altLang="en-US" sz="1800" dirty="0"/>
              <a:t> </a:t>
            </a:r>
            <a:r>
              <a:rPr lang="zh-CN" altLang="en-US" sz="24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专业导师和辅导员如何在“三位一体”机制中协同发力？</a:t>
            </a:r>
            <a:r>
              <a:rPr lang="zh-CN" altLang="en-US" sz="2000" dirty="0">
                <a:solidFill>
                  <a:srgbClr val="C24538"/>
                </a:solidFill>
                <a:latin typeface="微软雅黑" panose="020B0503020204020204" pitchFamily="34" charset="-122"/>
                <a:ea typeface="微软雅黑" panose="020B0503020204020204" pitchFamily="34" charset="-122"/>
                <a:cs typeface="+mn-ea"/>
              </a:rPr>
              <a:t>（</a:t>
            </a:r>
            <a:r>
              <a:rPr lang="zh-CN" altLang="en-US" sz="1600" dirty="0">
                <a:solidFill>
                  <a:srgbClr val="C24538"/>
                </a:solidFill>
                <a:latin typeface="微软雅黑" panose="020B0503020204020204" pitchFamily="34" charset="-122"/>
                <a:ea typeface="微软雅黑" panose="020B0503020204020204" pitchFamily="34" charset="-122"/>
                <a:cs typeface="+mn-ea"/>
              </a:rPr>
              <a:t>即：在学生培养过程中，“辅导员、专业导师、辅导员助理”三个要素协同发力，共同培养的机制。）</a:t>
            </a:r>
          </a:p>
        </p:txBody>
      </p:sp>
    </p:spTree>
    <p:extLst>
      <p:ext uri="{BB962C8B-B14F-4D97-AF65-F5344CB8AC3E}">
        <p14:creationId xmlns:p14="http://schemas.microsoft.com/office/powerpoint/2010/main" xmlns="" val="685166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flipH="1">
            <a:off x="0" y="0"/>
            <a:ext cx="9144000" cy="5143500"/>
          </a:xfrm>
          <a:prstGeom prst="rect">
            <a:avLst/>
          </a:prstGeom>
        </p:spPr>
      </p:pic>
      <p:sp>
        <p:nvSpPr>
          <p:cNvPr id="11" name="文本框 10"/>
          <p:cNvSpPr txBox="1"/>
          <p:nvPr/>
        </p:nvSpPr>
        <p:spPr>
          <a:xfrm>
            <a:off x="1243157" y="2240325"/>
            <a:ext cx="861133" cy="784830"/>
          </a:xfrm>
          <a:prstGeom prst="rect">
            <a:avLst/>
          </a:prstGeom>
          <a:noFill/>
        </p:spPr>
        <p:txBody>
          <a:bodyPr wrap="none" rtlCol="0">
            <a:spAutoFit/>
          </a:bodyPr>
          <a:lstStyle/>
          <a:p>
            <a:r>
              <a:rPr lang="en-US" altLang="zh-CN"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03</a:t>
            </a:r>
            <a:endParaRPr lang="zh-CN" altLang="en-US" sz="4500"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endParaRPr>
          </a:p>
        </p:txBody>
      </p:sp>
      <p:sp>
        <p:nvSpPr>
          <p:cNvPr id="12" name="矩形 11"/>
          <p:cNvSpPr/>
          <p:nvPr/>
        </p:nvSpPr>
        <p:spPr>
          <a:xfrm>
            <a:off x="2243262" y="2124908"/>
            <a:ext cx="4288353" cy="1077218"/>
          </a:xfrm>
          <a:prstGeom prst="rect">
            <a:avLst/>
          </a:prstGeom>
        </p:spPr>
        <p:txBody>
          <a:bodyPr wrap="none">
            <a:spAutoFit/>
          </a:bodyPr>
          <a:lstStyle/>
          <a:p>
            <a:pPr lvl="0"/>
            <a:r>
              <a:rPr lang="zh-CN" altLang="en-US" sz="32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如何开展新时代</a:t>
            </a:r>
            <a:endParaRPr lang="en-US" altLang="zh-CN" sz="32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r>
              <a:rPr lang="zh-CN" altLang="en-US" sz="3200" b="1"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教育思想大学习大讨论</a:t>
            </a:r>
          </a:p>
        </p:txBody>
      </p:sp>
      <p:cxnSp>
        <p:nvCxnSpPr>
          <p:cNvPr id="22" name="直接连接符 21"/>
          <p:cNvCxnSpPr/>
          <p:nvPr/>
        </p:nvCxnSpPr>
        <p:spPr>
          <a:xfrm>
            <a:off x="2129599" y="2098075"/>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86743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033948" y="1918770"/>
            <a:ext cx="6671830" cy="2328330"/>
          </a:xfrm>
          <a:prstGeom prst="rect">
            <a:avLst/>
          </a:prstGeom>
          <a:noFill/>
        </p:spPr>
        <p:txBody>
          <a:bodyPr wrap="square" rtlCol="0">
            <a:spAutoFit/>
          </a:bodyPr>
          <a:lstStyle/>
          <a:p>
            <a:pPr>
              <a:lnSpc>
                <a:spcPct val="150000"/>
              </a:lnSpc>
              <a:spcBef>
                <a:spcPct val="20000"/>
              </a:spcBef>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学校领导要带头学，创新形式与载体，集体学习与自学相结合，组织召开党委中心组学习会，党员校领导主动参加所在支部学习、参加对接联系行政班级主题班会等形式学习讨论，将学习体会与分管工作相结合，将学习成效与学校发展相结合，将学习成果转化为教育改革实践。</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endParaRPr>
          </a:p>
        </p:txBody>
      </p:sp>
      <p:sp>
        <p:nvSpPr>
          <p:cNvPr id="28" name="文本框 27">
            <a:extLst>
              <a:ext uri="{FF2B5EF4-FFF2-40B4-BE49-F238E27FC236}">
                <a16:creationId xmlns:a16="http://schemas.microsoft.com/office/drawing/2014/main" xmlns="" id="{3391359C-553E-4465-A1DB-78A872158559}"/>
              </a:ext>
            </a:extLst>
          </p:cNvPr>
          <p:cNvSpPr txBox="1"/>
          <p:nvPr/>
        </p:nvSpPr>
        <p:spPr>
          <a:xfrm>
            <a:off x="1882271" y="1296725"/>
            <a:ext cx="5837060" cy="479170"/>
          </a:xfrm>
          <a:prstGeom prst="rect">
            <a:avLst/>
          </a:prstGeom>
          <a:noFill/>
        </p:spPr>
        <p:txBody>
          <a:bodyPr wrap="square" rtlCol="0">
            <a:spAutoFit/>
          </a:bodyPr>
          <a:lstStyle/>
          <a:p>
            <a:pPr>
              <a:lnSpc>
                <a:spcPct val="120000"/>
              </a:lnSpc>
              <a:spcBef>
                <a:spcPct val="20000"/>
              </a:spcBef>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（一）领导班子带头学，以上率下作示范</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endParaRPr>
          </a:p>
        </p:txBody>
      </p:sp>
      <p:grpSp>
        <p:nvGrpSpPr>
          <p:cNvPr id="21" name="组合 20">
            <a:extLst>
              <a:ext uri="{FF2B5EF4-FFF2-40B4-BE49-F238E27FC236}">
                <a16:creationId xmlns:a16="http://schemas.microsoft.com/office/drawing/2014/main" xmlns="" id="{8013A505-1E91-458F-A3C9-3064325127C6}"/>
              </a:ext>
            </a:extLst>
          </p:cNvPr>
          <p:cNvGrpSpPr/>
          <p:nvPr/>
        </p:nvGrpSpPr>
        <p:grpSpPr>
          <a:xfrm>
            <a:off x="925026" y="990105"/>
            <a:ext cx="142876" cy="2452155"/>
            <a:chOff x="3536950" y="1549400"/>
            <a:chExt cx="190500" cy="3269540"/>
          </a:xfrm>
        </p:grpSpPr>
        <p:cxnSp>
          <p:nvCxnSpPr>
            <p:cNvPr id="22" name="直接连接符 21">
              <a:extLst>
                <a:ext uri="{FF2B5EF4-FFF2-40B4-BE49-F238E27FC236}">
                  <a16:creationId xmlns:a16="http://schemas.microsoft.com/office/drawing/2014/main" xmlns="" id="{2C066B64-90B8-441E-967E-CC3BD4B79773}"/>
                </a:ext>
              </a:extLst>
            </p:cNvPr>
            <p:cNvCxnSpPr>
              <a:cxnSpLocks/>
            </p:cNvCxnSpPr>
            <p:nvPr/>
          </p:nvCxnSpPr>
          <p:spPr>
            <a:xfrm flipH="1">
              <a:off x="3632176" y="1549400"/>
              <a:ext cx="24" cy="32695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xmlns="" id="{E995590A-A618-4F9E-B3AC-63345B19A309}"/>
                </a:ext>
              </a:extLst>
            </p:cNvPr>
            <p:cNvSpPr/>
            <p:nvPr/>
          </p:nvSpPr>
          <p:spPr>
            <a:xfrm>
              <a:off x="3536950" y="259712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xmlns="" id="{85E858FB-F82F-45E7-BB90-5AE2733A6525}"/>
              </a:ext>
            </a:extLst>
          </p:cNvPr>
          <p:cNvGrpSpPr/>
          <p:nvPr/>
        </p:nvGrpSpPr>
        <p:grpSpPr>
          <a:xfrm>
            <a:off x="996446" y="1556821"/>
            <a:ext cx="923925" cy="581025"/>
            <a:chOff x="3632200" y="2305020"/>
            <a:chExt cx="1231900" cy="774700"/>
          </a:xfrm>
        </p:grpSpPr>
        <p:cxnSp>
          <p:nvCxnSpPr>
            <p:cNvPr id="26" name="直接连接符 25">
              <a:extLst>
                <a:ext uri="{FF2B5EF4-FFF2-40B4-BE49-F238E27FC236}">
                  <a16:creationId xmlns:a16="http://schemas.microsoft.com/office/drawing/2014/main" xmlns="" id="{02066A25-5D28-4F52-A398-EBEE34280C82}"/>
                </a:ext>
              </a:extLst>
            </p:cNvPr>
            <p:cNvCxnSpPr/>
            <p:nvPr/>
          </p:nvCxnSpPr>
          <p:spPr>
            <a:xfrm>
              <a:off x="3632200" y="269237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圆角矩形 14">
              <a:extLst>
                <a:ext uri="{FF2B5EF4-FFF2-40B4-BE49-F238E27FC236}">
                  <a16:creationId xmlns:a16="http://schemas.microsoft.com/office/drawing/2014/main" xmlns="" id="{AA92B684-DB24-449B-B0B5-6EC4C432A3A1}"/>
                </a:ext>
              </a:extLst>
            </p:cNvPr>
            <p:cNvSpPr/>
            <p:nvPr/>
          </p:nvSpPr>
          <p:spPr>
            <a:xfrm>
              <a:off x="4089400" y="2305020"/>
              <a:ext cx="774700" cy="774700"/>
            </a:xfrm>
            <a:prstGeom prst="roundRect">
              <a:avLst>
                <a:gd name="adj" fmla="val 79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1" name="Freeform 251">
              <a:extLst>
                <a:ext uri="{FF2B5EF4-FFF2-40B4-BE49-F238E27FC236}">
                  <a16:creationId xmlns:a16="http://schemas.microsoft.com/office/drawing/2014/main" xmlns="" id="{871621E0-B139-45BD-9655-02A7C97D0330}"/>
                </a:ext>
              </a:extLst>
            </p:cNvPr>
            <p:cNvSpPr>
              <a:spLocks noEditPoints="1"/>
            </p:cNvSpPr>
            <p:nvPr/>
          </p:nvSpPr>
          <p:spPr bwMode="auto">
            <a:xfrm>
              <a:off x="42408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1597420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925330" y="2026978"/>
            <a:ext cx="6570970" cy="1405000"/>
          </a:xfrm>
          <a:prstGeom prst="rect">
            <a:avLst/>
          </a:prstGeom>
          <a:noFill/>
        </p:spPr>
        <p:txBody>
          <a:bodyPr wrap="square" rtlCol="0">
            <a:spAutoFit/>
          </a:bodyPr>
          <a:lstStyle/>
          <a:p>
            <a:pPr>
              <a:lnSpc>
                <a:spcPct val="150000"/>
              </a:lnSpc>
              <a:spcBef>
                <a:spcPct val="20000"/>
              </a:spcBef>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部门、院系负责人、党员干部要主动带头学，结合工作岗位与学习讨论主题，交流学习心得与思考，引导形成全员学习、全员讨论的环境氛围。</a:t>
            </a:r>
          </a:p>
        </p:txBody>
      </p:sp>
      <p:sp>
        <p:nvSpPr>
          <p:cNvPr id="28" name="文本框 27">
            <a:extLst>
              <a:ext uri="{FF2B5EF4-FFF2-40B4-BE49-F238E27FC236}">
                <a16:creationId xmlns:a16="http://schemas.microsoft.com/office/drawing/2014/main" xmlns="" id="{3391359C-553E-4465-A1DB-78A872158559}"/>
              </a:ext>
            </a:extLst>
          </p:cNvPr>
          <p:cNvSpPr txBox="1"/>
          <p:nvPr/>
        </p:nvSpPr>
        <p:spPr>
          <a:xfrm>
            <a:off x="1885654" y="1355109"/>
            <a:ext cx="6000742" cy="476412"/>
          </a:xfrm>
          <a:prstGeom prst="rect">
            <a:avLst/>
          </a:prstGeom>
          <a:noFill/>
        </p:spPr>
        <p:txBody>
          <a:bodyPr wrap="square" rtlCol="0">
            <a:spAutoFit/>
          </a:bodyPr>
          <a:lstStyle/>
          <a:p>
            <a:pPr>
              <a:lnSpc>
                <a:spcPct val="120000"/>
              </a:lnSpc>
              <a:spcBef>
                <a:spcPct val="20000"/>
              </a:spcBef>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（二）学院、部门分头学，对照标准出思路</a:t>
            </a:r>
            <a:endParaRPr lang="en-US" altLang="zh-CN"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endParaRPr>
          </a:p>
        </p:txBody>
      </p:sp>
      <p:grpSp>
        <p:nvGrpSpPr>
          <p:cNvPr id="21" name="组合 20">
            <a:extLst>
              <a:ext uri="{FF2B5EF4-FFF2-40B4-BE49-F238E27FC236}">
                <a16:creationId xmlns:a16="http://schemas.microsoft.com/office/drawing/2014/main" xmlns="" id="{8013A505-1E91-458F-A3C9-3064325127C6}"/>
              </a:ext>
            </a:extLst>
          </p:cNvPr>
          <p:cNvGrpSpPr/>
          <p:nvPr/>
        </p:nvGrpSpPr>
        <p:grpSpPr>
          <a:xfrm>
            <a:off x="843140" y="1019708"/>
            <a:ext cx="142876" cy="2452155"/>
            <a:chOff x="3536950" y="1549400"/>
            <a:chExt cx="190500" cy="3269540"/>
          </a:xfrm>
        </p:grpSpPr>
        <p:cxnSp>
          <p:nvCxnSpPr>
            <p:cNvPr id="22" name="直接连接符 21">
              <a:extLst>
                <a:ext uri="{FF2B5EF4-FFF2-40B4-BE49-F238E27FC236}">
                  <a16:creationId xmlns:a16="http://schemas.microsoft.com/office/drawing/2014/main" xmlns="" id="{2C066B64-90B8-441E-967E-CC3BD4B79773}"/>
                </a:ext>
              </a:extLst>
            </p:cNvPr>
            <p:cNvCxnSpPr>
              <a:cxnSpLocks/>
            </p:cNvCxnSpPr>
            <p:nvPr/>
          </p:nvCxnSpPr>
          <p:spPr>
            <a:xfrm flipH="1">
              <a:off x="3632176" y="1549400"/>
              <a:ext cx="24" cy="32695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xmlns="" id="{E995590A-A618-4F9E-B3AC-63345B19A309}"/>
                </a:ext>
              </a:extLst>
            </p:cNvPr>
            <p:cNvSpPr/>
            <p:nvPr/>
          </p:nvSpPr>
          <p:spPr>
            <a:xfrm>
              <a:off x="3536950" y="259712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xmlns="" id="{85E858FB-F82F-45E7-BB90-5AE2733A6525}"/>
              </a:ext>
            </a:extLst>
          </p:cNvPr>
          <p:cNvGrpSpPr/>
          <p:nvPr/>
        </p:nvGrpSpPr>
        <p:grpSpPr>
          <a:xfrm>
            <a:off x="914560" y="1586424"/>
            <a:ext cx="923925" cy="581025"/>
            <a:chOff x="3632200" y="2305020"/>
            <a:chExt cx="1231900" cy="774700"/>
          </a:xfrm>
        </p:grpSpPr>
        <p:cxnSp>
          <p:nvCxnSpPr>
            <p:cNvPr id="26" name="直接连接符 25">
              <a:extLst>
                <a:ext uri="{FF2B5EF4-FFF2-40B4-BE49-F238E27FC236}">
                  <a16:creationId xmlns:a16="http://schemas.microsoft.com/office/drawing/2014/main" xmlns="" id="{02066A25-5D28-4F52-A398-EBEE34280C82}"/>
                </a:ext>
              </a:extLst>
            </p:cNvPr>
            <p:cNvCxnSpPr/>
            <p:nvPr/>
          </p:nvCxnSpPr>
          <p:spPr>
            <a:xfrm>
              <a:off x="3632200" y="269237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圆角矩形 14">
              <a:extLst>
                <a:ext uri="{FF2B5EF4-FFF2-40B4-BE49-F238E27FC236}">
                  <a16:creationId xmlns:a16="http://schemas.microsoft.com/office/drawing/2014/main" xmlns="" id="{AA92B684-DB24-449B-B0B5-6EC4C432A3A1}"/>
                </a:ext>
              </a:extLst>
            </p:cNvPr>
            <p:cNvSpPr/>
            <p:nvPr/>
          </p:nvSpPr>
          <p:spPr>
            <a:xfrm>
              <a:off x="4089400" y="2305020"/>
              <a:ext cx="774700" cy="774700"/>
            </a:xfrm>
            <a:prstGeom prst="roundRect">
              <a:avLst>
                <a:gd name="adj" fmla="val 7971"/>
              </a:avLst>
            </a:prstGeom>
            <a:solidFill>
              <a:srgbClr val="5C7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1" name="Freeform 251">
              <a:extLst>
                <a:ext uri="{FF2B5EF4-FFF2-40B4-BE49-F238E27FC236}">
                  <a16:creationId xmlns:a16="http://schemas.microsoft.com/office/drawing/2014/main" xmlns="" id="{871621E0-B139-45BD-9655-02A7C97D0330}"/>
                </a:ext>
              </a:extLst>
            </p:cNvPr>
            <p:cNvSpPr>
              <a:spLocks noEditPoints="1"/>
            </p:cNvSpPr>
            <p:nvPr/>
          </p:nvSpPr>
          <p:spPr bwMode="auto">
            <a:xfrm>
              <a:off x="42408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934972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985951" y="2161258"/>
            <a:ext cx="6372840" cy="1866665"/>
          </a:xfrm>
          <a:prstGeom prst="rect">
            <a:avLst/>
          </a:prstGeom>
          <a:noFill/>
        </p:spPr>
        <p:txBody>
          <a:bodyPr wrap="square" rtlCol="0">
            <a:spAutoFit/>
          </a:bodyPr>
          <a:lstStyle/>
          <a:p>
            <a:pPr>
              <a:lnSpc>
                <a:spcPct val="150000"/>
              </a:lnSpc>
              <a:spcBef>
                <a:spcPct val="20000"/>
              </a:spcBef>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邀请市教育专家、业内学者，分析解读国家教育发展改革形势，激发全体师生的思想活力，把握民办高校的发展定位，坚持问题导向，以问题为先导，谋思路促发展，破解改革发展难题。</a:t>
            </a:r>
          </a:p>
        </p:txBody>
      </p:sp>
      <p:sp>
        <p:nvSpPr>
          <p:cNvPr id="28" name="文本框 27">
            <a:extLst>
              <a:ext uri="{FF2B5EF4-FFF2-40B4-BE49-F238E27FC236}">
                <a16:creationId xmlns:a16="http://schemas.microsoft.com/office/drawing/2014/main" xmlns="" id="{3391359C-553E-4465-A1DB-78A872158559}"/>
              </a:ext>
            </a:extLst>
          </p:cNvPr>
          <p:cNvSpPr txBox="1"/>
          <p:nvPr/>
        </p:nvSpPr>
        <p:spPr>
          <a:xfrm>
            <a:off x="1946275" y="1591320"/>
            <a:ext cx="5949914" cy="476412"/>
          </a:xfrm>
          <a:prstGeom prst="rect">
            <a:avLst/>
          </a:prstGeom>
          <a:noFill/>
        </p:spPr>
        <p:txBody>
          <a:bodyPr wrap="square" rtlCol="0">
            <a:spAutoFit/>
          </a:bodyPr>
          <a:lstStyle/>
          <a:p>
            <a:pPr>
              <a:lnSpc>
                <a:spcPct val="120000"/>
              </a:lnSpc>
              <a:spcBef>
                <a:spcPct val="20000"/>
              </a:spcBef>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（三）邀请专家参照学，激发思想把方向</a:t>
            </a:r>
            <a:endParaRPr lang="en-US" altLang="zh-CN"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endParaRPr>
          </a:p>
        </p:txBody>
      </p:sp>
      <p:grpSp>
        <p:nvGrpSpPr>
          <p:cNvPr id="21" name="组合 20">
            <a:extLst>
              <a:ext uri="{FF2B5EF4-FFF2-40B4-BE49-F238E27FC236}">
                <a16:creationId xmlns:a16="http://schemas.microsoft.com/office/drawing/2014/main" xmlns="" id="{8013A505-1E91-458F-A3C9-3064325127C6}"/>
              </a:ext>
            </a:extLst>
          </p:cNvPr>
          <p:cNvGrpSpPr/>
          <p:nvPr/>
        </p:nvGrpSpPr>
        <p:grpSpPr>
          <a:xfrm>
            <a:off x="903761" y="1255919"/>
            <a:ext cx="142876" cy="2452155"/>
            <a:chOff x="3536950" y="1549400"/>
            <a:chExt cx="190500" cy="3269540"/>
          </a:xfrm>
        </p:grpSpPr>
        <p:cxnSp>
          <p:nvCxnSpPr>
            <p:cNvPr id="22" name="直接连接符 21">
              <a:extLst>
                <a:ext uri="{FF2B5EF4-FFF2-40B4-BE49-F238E27FC236}">
                  <a16:creationId xmlns:a16="http://schemas.microsoft.com/office/drawing/2014/main" xmlns="" id="{2C066B64-90B8-441E-967E-CC3BD4B79773}"/>
                </a:ext>
              </a:extLst>
            </p:cNvPr>
            <p:cNvCxnSpPr>
              <a:cxnSpLocks/>
            </p:cNvCxnSpPr>
            <p:nvPr/>
          </p:nvCxnSpPr>
          <p:spPr>
            <a:xfrm flipH="1">
              <a:off x="3632176" y="1549400"/>
              <a:ext cx="24" cy="32695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xmlns="" id="{E995590A-A618-4F9E-B3AC-63345B19A309}"/>
                </a:ext>
              </a:extLst>
            </p:cNvPr>
            <p:cNvSpPr/>
            <p:nvPr/>
          </p:nvSpPr>
          <p:spPr>
            <a:xfrm>
              <a:off x="3536950" y="259712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xmlns="" id="{85E858FB-F82F-45E7-BB90-5AE2733A6525}"/>
              </a:ext>
            </a:extLst>
          </p:cNvPr>
          <p:cNvGrpSpPr/>
          <p:nvPr/>
        </p:nvGrpSpPr>
        <p:grpSpPr>
          <a:xfrm>
            <a:off x="975181" y="1822635"/>
            <a:ext cx="923925" cy="581025"/>
            <a:chOff x="3632200" y="2305020"/>
            <a:chExt cx="1231900" cy="774700"/>
          </a:xfrm>
        </p:grpSpPr>
        <p:cxnSp>
          <p:nvCxnSpPr>
            <p:cNvPr id="26" name="直接连接符 25">
              <a:extLst>
                <a:ext uri="{FF2B5EF4-FFF2-40B4-BE49-F238E27FC236}">
                  <a16:creationId xmlns:a16="http://schemas.microsoft.com/office/drawing/2014/main" xmlns="" id="{02066A25-5D28-4F52-A398-EBEE34280C82}"/>
                </a:ext>
              </a:extLst>
            </p:cNvPr>
            <p:cNvCxnSpPr/>
            <p:nvPr/>
          </p:nvCxnSpPr>
          <p:spPr>
            <a:xfrm>
              <a:off x="3632200" y="269237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圆角矩形 14">
              <a:extLst>
                <a:ext uri="{FF2B5EF4-FFF2-40B4-BE49-F238E27FC236}">
                  <a16:creationId xmlns:a16="http://schemas.microsoft.com/office/drawing/2014/main" xmlns="" id="{AA92B684-DB24-449B-B0B5-6EC4C432A3A1}"/>
                </a:ext>
              </a:extLst>
            </p:cNvPr>
            <p:cNvSpPr/>
            <p:nvPr/>
          </p:nvSpPr>
          <p:spPr>
            <a:xfrm>
              <a:off x="4089400" y="2305020"/>
              <a:ext cx="774700" cy="774700"/>
            </a:xfrm>
            <a:prstGeom prst="roundRect">
              <a:avLst>
                <a:gd name="adj" fmla="val 7971"/>
              </a:avLst>
            </a:prstGeom>
            <a:solidFill>
              <a:srgbClr val="D67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2"/>
                </a:solidFill>
                <a:latin typeface="微软雅黑" panose="020B0503020204020204" pitchFamily="34" charset="-122"/>
                <a:ea typeface="微软雅黑" panose="020B0503020204020204" pitchFamily="34" charset="-122"/>
              </a:endParaRPr>
            </a:p>
          </p:txBody>
        </p:sp>
        <p:sp>
          <p:nvSpPr>
            <p:cNvPr id="31" name="Freeform 251">
              <a:extLst>
                <a:ext uri="{FF2B5EF4-FFF2-40B4-BE49-F238E27FC236}">
                  <a16:creationId xmlns:a16="http://schemas.microsoft.com/office/drawing/2014/main" xmlns="" id="{871621E0-B139-45BD-9655-02A7C97D0330}"/>
                </a:ext>
              </a:extLst>
            </p:cNvPr>
            <p:cNvSpPr>
              <a:spLocks noEditPoints="1"/>
            </p:cNvSpPr>
            <p:nvPr/>
          </p:nvSpPr>
          <p:spPr bwMode="auto">
            <a:xfrm>
              <a:off x="42408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100536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xmlns="" id="{FF7EA9C4-D8E1-4D8B-A7BA-BEE53730F523}"/>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2" name="组合 1">
            <a:extLst>
              <a:ext uri="{FF2B5EF4-FFF2-40B4-BE49-F238E27FC236}">
                <a16:creationId xmlns:a16="http://schemas.microsoft.com/office/drawing/2014/main" xmlns="" id="{0C741E40-EBEA-4C85-81E2-195D5356FB42}"/>
              </a:ext>
            </a:extLst>
          </p:cNvPr>
          <p:cNvGrpSpPr/>
          <p:nvPr/>
        </p:nvGrpSpPr>
        <p:grpSpPr>
          <a:xfrm>
            <a:off x="464703" y="383614"/>
            <a:ext cx="680355" cy="681731"/>
            <a:chOff x="1589596" y="810715"/>
            <a:chExt cx="2340698" cy="2345431"/>
          </a:xfrm>
        </p:grpSpPr>
        <p:grpSp>
          <p:nvGrpSpPr>
            <p:cNvPr id="3" name="组合 79">
              <a:extLst>
                <a:ext uri="{FF2B5EF4-FFF2-40B4-BE49-F238E27FC236}">
                  <a16:creationId xmlns:a16="http://schemas.microsoft.com/office/drawing/2014/main" xmlns="" id="{58464978-BA11-4318-950C-C691C84129A2}"/>
                </a:ext>
              </a:extLst>
            </p:cNvPr>
            <p:cNvGrpSpPr>
              <a:grpSpLocks/>
            </p:cNvGrpSpPr>
            <p:nvPr/>
          </p:nvGrpSpPr>
          <p:grpSpPr bwMode="auto">
            <a:xfrm>
              <a:off x="1589596" y="810715"/>
              <a:ext cx="2340698" cy="2345431"/>
              <a:chOff x="6379729" y="2488774"/>
              <a:chExt cx="2513016" cy="2513016"/>
            </a:xfrm>
          </p:grpSpPr>
          <p:sp>
            <p:nvSpPr>
              <p:cNvPr id="5" name="任意多边形 82">
                <a:extLst>
                  <a:ext uri="{FF2B5EF4-FFF2-40B4-BE49-F238E27FC236}">
                    <a16:creationId xmlns:a16="http://schemas.microsoft.com/office/drawing/2014/main" xmlns="" id="{70AB49C7-DD07-4A9F-9621-447D9FAE5380}"/>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6" name="任意多边形 83">
                <a:extLst>
                  <a:ext uri="{FF2B5EF4-FFF2-40B4-BE49-F238E27FC236}">
                    <a16:creationId xmlns:a16="http://schemas.microsoft.com/office/drawing/2014/main" xmlns="" id="{568552A9-C4C5-419F-BD5C-C31FCC8B3DB1}"/>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 name="椭圆 80">
              <a:extLst>
                <a:ext uri="{FF2B5EF4-FFF2-40B4-BE49-F238E27FC236}">
                  <a16:creationId xmlns:a16="http://schemas.microsoft.com/office/drawing/2014/main" xmlns="" id="{5DDFD754-9CB9-4D0A-86BA-5BA313AFE567}"/>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12" name="图片 11">
            <a:extLst>
              <a:ext uri="{FF2B5EF4-FFF2-40B4-BE49-F238E27FC236}">
                <a16:creationId xmlns:a16="http://schemas.microsoft.com/office/drawing/2014/main" xmlns="" id="{4D96FC0D-DDDD-44A8-8250-57367620087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14" name="矩形 13">
            <a:extLst>
              <a:ext uri="{FF2B5EF4-FFF2-40B4-BE49-F238E27FC236}">
                <a16:creationId xmlns:a16="http://schemas.microsoft.com/office/drawing/2014/main" xmlns="" id="{ECC7060F-2B3F-4AFF-A1DF-A7DBDE24A7AE}"/>
              </a:ext>
            </a:extLst>
          </p:cNvPr>
          <p:cNvSpPr/>
          <p:nvPr/>
        </p:nvSpPr>
        <p:spPr>
          <a:xfrm>
            <a:off x="613050" y="1321347"/>
            <a:ext cx="3992276" cy="454099"/>
          </a:xfrm>
          <a:prstGeom prst="rect">
            <a:avLst/>
          </a:prstGeom>
          <a:effectLst>
            <a:softEdge rad="660400"/>
          </a:effectLst>
        </p:spPr>
        <p:txBody>
          <a:bodyPr wrap="square">
            <a:spAutoFit/>
          </a:bodyPr>
          <a:lstStyle/>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a:t>
            </a: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教育是国之大计、党之大计</a:t>
            </a:r>
          </a:p>
        </p:txBody>
      </p:sp>
      <p:pic>
        <p:nvPicPr>
          <p:cNvPr id="10" name="图片 9">
            <a:extLst>
              <a:ext uri="{FF2B5EF4-FFF2-40B4-BE49-F238E27FC236}">
                <a16:creationId xmlns:a16="http://schemas.microsoft.com/office/drawing/2014/main" xmlns="" id="{0DFBDAF2-7A69-4C27-852D-7825E4EAA90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28735" y="1175076"/>
            <a:ext cx="3193460" cy="2762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矩形 15">
            <a:extLst>
              <a:ext uri="{FF2B5EF4-FFF2-40B4-BE49-F238E27FC236}">
                <a16:creationId xmlns:a16="http://schemas.microsoft.com/office/drawing/2014/main" xmlns="" id="{7A71CDC7-F078-4C44-8659-8061092B90AB}"/>
              </a:ext>
            </a:extLst>
          </p:cNvPr>
          <p:cNvSpPr/>
          <p:nvPr/>
        </p:nvSpPr>
        <p:spPr>
          <a:xfrm>
            <a:off x="613049" y="1831353"/>
            <a:ext cx="4591415" cy="858248"/>
          </a:xfrm>
          <a:prstGeom prst="rect">
            <a:avLst/>
          </a:prstGeom>
          <a:effectLst>
            <a:softEdge rad="660400"/>
          </a:effectLst>
        </p:spPr>
        <p:txBody>
          <a:bodyPr wrap="square">
            <a:spAutoFit/>
          </a:bodyPr>
          <a:lstStyle/>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a:t>
            </a: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教育是民族振兴、社会进步的重要基石，</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是功在当代、利在千秋的德政工程。</a:t>
            </a:r>
          </a:p>
        </p:txBody>
      </p:sp>
      <p:sp>
        <p:nvSpPr>
          <p:cNvPr id="19" name="矩形 18">
            <a:extLst>
              <a:ext uri="{FF2B5EF4-FFF2-40B4-BE49-F238E27FC236}">
                <a16:creationId xmlns:a16="http://schemas.microsoft.com/office/drawing/2014/main" xmlns="" id="{76180885-8618-4D20-9B39-0FB1C332B76A}"/>
              </a:ext>
            </a:extLst>
          </p:cNvPr>
          <p:cNvSpPr/>
          <p:nvPr/>
        </p:nvSpPr>
        <p:spPr>
          <a:xfrm>
            <a:off x="613049" y="2720656"/>
            <a:ext cx="4591415" cy="2104743"/>
          </a:xfrm>
          <a:prstGeom prst="rect">
            <a:avLst/>
          </a:prstGeom>
          <a:effectLst>
            <a:softEdge rad="660400"/>
          </a:effectLst>
        </p:spPr>
        <p:txBody>
          <a:bodyPr wrap="square">
            <a:spAutoFit/>
          </a:bodyPr>
          <a:lstStyle/>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坚持把优先发展教育事业作为推动党和国家各项事业发展的重要先手棋，不断使教育同党和国家事业发展要求相适应、同人民群众期待相契合、同我国综合国力和国际地位相匹配。</a:t>
            </a:r>
            <a:endPar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sp>
        <p:nvSpPr>
          <p:cNvPr id="20" name="矩形 19">
            <a:extLst>
              <a:ext uri="{FF2B5EF4-FFF2-40B4-BE49-F238E27FC236}">
                <a16:creationId xmlns:a16="http://schemas.microsoft.com/office/drawing/2014/main" xmlns="" id="{5B3D11D5-D040-487F-8C0B-F5CDFEF85FD8}"/>
              </a:ext>
            </a:extLst>
          </p:cNvPr>
          <p:cNvSpPr/>
          <p:nvPr/>
        </p:nvSpPr>
        <p:spPr>
          <a:xfrm>
            <a:off x="1243008" y="284279"/>
            <a:ext cx="559621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习近平总书记：</a:t>
            </a:r>
          </a:p>
        </p:txBody>
      </p:sp>
    </p:spTree>
    <p:extLst>
      <p:ext uri="{BB962C8B-B14F-4D97-AF65-F5344CB8AC3E}">
        <p14:creationId xmlns:p14="http://schemas.microsoft.com/office/powerpoint/2010/main" xmlns="" val="1439595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123460" y="2184584"/>
            <a:ext cx="6372840" cy="943335"/>
          </a:xfrm>
          <a:prstGeom prst="rect">
            <a:avLst/>
          </a:prstGeom>
          <a:noFill/>
        </p:spPr>
        <p:txBody>
          <a:bodyPr wrap="square" rtlCol="0">
            <a:spAutoFit/>
          </a:bodyPr>
          <a:lstStyle/>
          <a:p>
            <a:pPr>
              <a:lnSpc>
                <a:spcPct val="150000"/>
              </a:lnSpc>
              <a:spcBef>
                <a:spcPct val="20000"/>
              </a:spcBef>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通过校部院师生代表相互交流讨论，分析当前教育的形式和要求，发现问题，分析问题，推动解决问题。</a:t>
            </a:r>
          </a:p>
        </p:txBody>
      </p:sp>
      <p:sp>
        <p:nvSpPr>
          <p:cNvPr id="28" name="文本框 27">
            <a:extLst>
              <a:ext uri="{FF2B5EF4-FFF2-40B4-BE49-F238E27FC236}">
                <a16:creationId xmlns:a16="http://schemas.microsoft.com/office/drawing/2014/main" xmlns="" id="{3391359C-553E-4465-A1DB-78A872158559}"/>
              </a:ext>
            </a:extLst>
          </p:cNvPr>
          <p:cNvSpPr txBox="1"/>
          <p:nvPr/>
        </p:nvSpPr>
        <p:spPr>
          <a:xfrm>
            <a:off x="1946275" y="1591320"/>
            <a:ext cx="5879590" cy="476412"/>
          </a:xfrm>
          <a:prstGeom prst="rect">
            <a:avLst/>
          </a:prstGeom>
          <a:noFill/>
        </p:spPr>
        <p:txBody>
          <a:bodyPr wrap="square" rtlCol="0">
            <a:spAutoFit/>
          </a:bodyPr>
          <a:lstStyle/>
          <a:p>
            <a:pPr>
              <a:lnSpc>
                <a:spcPct val="120000"/>
              </a:lnSpc>
              <a:spcBef>
                <a:spcPct val="20000"/>
              </a:spcBef>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（四）校部院系集中学，强化共识凝聚力</a:t>
            </a:r>
            <a:endParaRPr lang="en-US" altLang="zh-CN"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endParaRPr>
          </a:p>
        </p:txBody>
      </p:sp>
      <p:grpSp>
        <p:nvGrpSpPr>
          <p:cNvPr id="21" name="组合 20">
            <a:extLst>
              <a:ext uri="{FF2B5EF4-FFF2-40B4-BE49-F238E27FC236}">
                <a16:creationId xmlns:a16="http://schemas.microsoft.com/office/drawing/2014/main" xmlns="" id="{8013A505-1E91-458F-A3C9-3064325127C6}"/>
              </a:ext>
            </a:extLst>
          </p:cNvPr>
          <p:cNvGrpSpPr/>
          <p:nvPr/>
        </p:nvGrpSpPr>
        <p:grpSpPr>
          <a:xfrm>
            <a:off x="903761" y="1255919"/>
            <a:ext cx="142876" cy="2452155"/>
            <a:chOff x="3536950" y="1549400"/>
            <a:chExt cx="190500" cy="3269540"/>
          </a:xfrm>
        </p:grpSpPr>
        <p:cxnSp>
          <p:nvCxnSpPr>
            <p:cNvPr id="22" name="直接连接符 21">
              <a:extLst>
                <a:ext uri="{FF2B5EF4-FFF2-40B4-BE49-F238E27FC236}">
                  <a16:creationId xmlns:a16="http://schemas.microsoft.com/office/drawing/2014/main" xmlns="" id="{2C066B64-90B8-441E-967E-CC3BD4B79773}"/>
                </a:ext>
              </a:extLst>
            </p:cNvPr>
            <p:cNvCxnSpPr>
              <a:cxnSpLocks/>
            </p:cNvCxnSpPr>
            <p:nvPr/>
          </p:nvCxnSpPr>
          <p:spPr>
            <a:xfrm flipH="1">
              <a:off x="3632176" y="1549400"/>
              <a:ext cx="24" cy="32695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xmlns="" id="{E995590A-A618-4F9E-B3AC-63345B19A309}"/>
                </a:ext>
              </a:extLst>
            </p:cNvPr>
            <p:cNvSpPr/>
            <p:nvPr/>
          </p:nvSpPr>
          <p:spPr>
            <a:xfrm>
              <a:off x="3536950" y="259712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xmlns="" id="{85E858FB-F82F-45E7-BB90-5AE2733A6525}"/>
              </a:ext>
            </a:extLst>
          </p:cNvPr>
          <p:cNvGrpSpPr/>
          <p:nvPr/>
        </p:nvGrpSpPr>
        <p:grpSpPr>
          <a:xfrm>
            <a:off x="975181" y="1822635"/>
            <a:ext cx="923925" cy="581025"/>
            <a:chOff x="3632200" y="2305020"/>
            <a:chExt cx="1231900" cy="774700"/>
          </a:xfrm>
        </p:grpSpPr>
        <p:cxnSp>
          <p:nvCxnSpPr>
            <p:cNvPr id="26" name="直接连接符 25">
              <a:extLst>
                <a:ext uri="{FF2B5EF4-FFF2-40B4-BE49-F238E27FC236}">
                  <a16:creationId xmlns:a16="http://schemas.microsoft.com/office/drawing/2014/main" xmlns="" id="{02066A25-5D28-4F52-A398-EBEE34280C82}"/>
                </a:ext>
              </a:extLst>
            </p:cNvPr>
            <p:cNvCxnSpPr/>
            <p:nvPr/>
          </p:nvCxnSpPr>
          <p:spPr>
            <a:xfrm>
              <a:off x="3632200" y="269237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圆角矩形 14">
              <a:extLst>
                <a:ext uri="{FF2B5EF4-FFF2-40B4-BE49-F238E27FC236}">
                  <a16:creationId xmlns:a16="http://schemas.microsoft.com/office/drawing/2014/main" xmlns="" id="{AA92B684-DB24-449B-B0B5-6EC4C432A3A1}"/>
                </a:ext>
              </a:extLst>
            </p:cNvPr>
            <p:cNvSpPr/>
            <p:nvPr/>
          </p:nvSpPr>
          <p:spPr>
            <a:xfrm>
              <a:off x="4089400" y="2305020"/>
              <a:ext cx="774700" cy="774700"/>
            </a:xfrm>
            <a:prstGeom prst="roundRect">
              <a:avLst>
                <a:gd name="adj" fmla="val 7971"/>
              </a:avLst>
            </a:prstGeom>
            <a:solidFill>
              <a:srgbClr val="5C7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1" name="Freeform 251">
              <a:extLst>
                <a:ext uri="{FF2B5EF4-FFF2-40B4-BE49-F238E27FC236}">
                  <a16:creationId xmlns:a16="http://schemas.microsoft.com/office/drawing/2014/main" xmlns="" id="{871621E0-B139-45BD-9655-02A7C97D0330}"/>
                </a:ext>
              </a:extLst>
            </p:cNvPr>
            <p:cNvSpPr>
              <a:spLocks noEditPoints="1"/>
            </p:cNvSpPr>
            <p:nvPr/>
          </p:nvSpPr>
          <p:spPr bwMode="auto">
            <a:xfrm>
              <a:off x="42408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2642457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03761" y="1255919"/>
            <a:ext cx="142876" cy="2452155"/>
            <a:chOff x="3536950" y="1549400"/>
            <a:chExt cx="190500" cy="3269540"/>
          </a:xfrm>
        </p:grpSpPr>
        <p:cxnSp>
          <p:nvCxnSpPr>
            <p:cNvPr id="5" name="直接连接符 4"/>
            <p:cNvCxnSpPr>
              <a:cxnSpLocks/>
            </p:cNvCxnSpPr>
            <p:nvPr/>
          </p:nvCxnSpPr>
          <p:spPr>
            <a:xfrm flipH="1">
              <a:off x="3632176" y="1549400"/>
              <a:ext cx="24" cy="32695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3536950" y="259712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75181" y="1822635"/>
            <a:ext cx="923925" cy="581025"/>
            <a:chOff x="3632200" y="2305020"/>
            <a:chExt cx="1231900" cy="774700"/>
          </a:xfrm>
        </p:grpSpPr>
        <p:cxnSp>
          <p:nvCxnSpPr>
            <p:cNvPr id="14" name="直接连接符 13"/>
            <p:cNvCxnSpPr/>
            <p:nvPr/>
          </p:nvCxnSpPr>
          <p:spPr>
            <a:xfrm>
              <a:off x="3632200" y="269237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4089400" y="2305020"/>
              <a:ext cx="774700" cy="774700"/>
            </a:xfrm>
            <a:prstGeom prst="roundRect">
              <a:avLst>
                <a:gd name="adj" fmla="val 79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6" name="Freeform 251"/>
            <p:cNvSpPr>
              <a:spLocks noEditPoints="1"/>
            </p:cNvSpPr>
            <p:nvPr/>
          </p:nvSpPr>
          <p:spPr bwMode="auto">
            <a:xfrm>
              <a:off x="42408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2012684" y="2113146"/>
            <a:ext cx="6388312" cy="1889748"/>
          </a:xfrm>
          <a:prstGeom prst="rect">
            <a:avLst/>
          </a:prstGeom>
          <a:noFill/>
        </p:spPr>
        <p:txBody>
          <a:bodyPr wrap="square" rtlCol="0">
            <a:spAutoFit/>
          </a:bodyPr>
          <a:lstStyle/>
          <a:p>
            <a:pPr>
              <a:lnSpc>
                <a:spcPct val="120000"/>
              </a:lnSpc>
              <a:spcBef>
                <a:spcPct val="20000"/>
              </a:spcBef>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通过主题班会、座谈会、演讲比赛、专题学习、讲座等形式开展覆盖全校学生的学习讨论活动，引导全校学生共同参与，形成浓厚的学习氛围。引导广大教师争做 “四有”好老师，引导学生做一名合格、堪当大任的时代新人。</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endParaRPr>
          </a:p>
        </p:txBody>
      </p:sp>
      <p:sp>
        <p:nvSpPr>
          <p:cNvPr id="28" name="文本框 27">
            <a:extLst>
              <a:ext uri="{FF2B5EF4-FFF2-40B4-BE49-F238E27FC236}">
                <a16:creationId xmlns:a16="http://schemas.microsoft.com/office/drawing/2014/main" xmlns="" id="{3391359C-553E-4465-A1DB-78A872158559}"/>
              </a:ext>
            </a:extLst>
          </p:cNvPr>
          <p:cNvSpPr txBox="1"/>
          <p:nvPr/>
        </p:nvSpPr>
        <p:spPr>
          <a:xfrm>
            <a:off x="1991652" y="1462888"/>
            <a:ext cx="6009294" cy="479170"/>
          </a:xfrm>
          <a:prstGeom prst="rect">
            <a:avLst/>
          </a:prstGeom>
          <a:noFill/>
        </p:spPr>
        <p:txBody>
          <a:bodyPr wrap="square" rtlCol="0">
            <a:spAutoFit/>
          </a:bodyPr>
          <a:lstStyle/>
          <a:p>
            <a:pPr>
              <a:lnSpc>
                <a:spcPct val="120000"/>
              </a:lnSpc>
              <a:spcBef>
                <a:spcPct val="20000"/>
              </a:spcBef>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rPr>
              <a:t>（五）师生一起共同学，齐心协力谋发展</a:t>
            </a:r>
            <a:endParaRPr lang="en-US" altLang="zh-CN"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Arial" panose="020B0604020202020204" pitchFamily="34" charset="0"/>
            </a:endParaRPr>
          </a:p>
        </p:txBody>
      </p:sp>
    </p:spTree>
    <p:extLst>
      <p:ext uri="{BB962C8B-B14F-4D97-AF65-F5344CB8AC3E}">
        <p14:creationId xmlns:p14="http://schemas.microsoft.com/office/powerpoint/2010/main" xmlns="" val="3248579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1+#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1+#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接连接符 49"/>
          <p:cNvCxnSpPr/>
          <p:nvPr/>
        </p:nvCxnSpPr>
        <p:spPr>
          <a:xfrm>
            <a:off x="1050394" y="859174"/>
            <a:ext cx="0" cy="31005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1274295" y="1719048"/>
            <a:ext cx="7007554" cy="1866665"/>
          </a:xfrm>
          <a:prstGeom prst="rect">
            <a:avLst/>
          </a:prstGeom>
          <a:noFill/>
        </p:spPr>
        <p:txBody>
          <a:bodyPr wrap="square" rtlCol="0">
            <a:spAutoFit/>
          </a:bodyPr>
          <a:lstStyle/>
          <a:p>
            <a:pPr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本次大学习大讨论活动是继学校举办首届教学节活动以来，深入推进本科教育教学改革、不断提高人才培养和办学质量工作的重要举措。成立校、院二级大学习大讨论活动领导小组，负责组织领导此次活动，确保实效。</a:t>
            </a:r>
            <a:endPar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p:txBody>
      </p:sp>
      <p:sp>
        <p:nvSpPr>
          <p:cNvPr id="53" name="矩形 52"/>
          <p:cNvSpPr/>
          <p:nvPr/>
        </p:nvSpPr>
        <p:spPr>
          <a:xfrm>
            <a:off x="704543" y="1114069"/>
            <a:ext cx="1686539" cy="4012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6" name="矩形 58">
            <a:extLst>
              <a:ext uri="{FF2B5EF4-FFF2-40B4-BE49-F238E27FC236}">
                <a16:creationId xmlns:a16="http://schemas.microsoft.com/office/drawing/2014/main" xmlns="" id="{C390C592-BD95-416E-88DA-8636B5E9F0F3}"/>
              </a:ext>
            </a:extLst>
          </p:cNvPr>
          <p:cNvSpPr>
            <a:spLocks noChangeArrowheads="1"/>
          </p:cNvSpPr>
          <p:nvPr/>
        </p:nvSpPr>
        <p:spPr bwMode="auto">
          <a:xfrm>
            <a:off x="704543" y="1044918"/>
            <a:ext cx="16892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2400" b="1" dirty="0">
                <a:solidFill>
                  <a:schemeClr val="bg1"/>
                </a:solidFill>
                <a:latin typeface="华康俪金黑W8" panose="020B0809000000000000" pitchFamily="49" charset="-122"/>
                <a:ea typeface="华康俪金黑W8" panose="020B0809000000000000" pitchFamily="49" charset="-122"/>
                <a:sym typeface="Calibri" panose="020F0502020204030204" pitchFamily="34" charset="0"/>
              </a:rPr>
              <a:t>高度重视</a:t>
            </a:r>
          </a:p>
        </p:txBody>
      </p:sp>
      <p:sp>
        <p:nvSpPr>
          <p:cNvPr id="7" name="文本框 5">
            <a:extLst>
              <a:ext uri="{FF2B5EF4-FFF2-40B4-BE49-F238E27FC236}">
                <a16:creationId xmlns:a16="http://schemas.microsoft.com/office/drawing/2014/main" xmlns="" id="{8EC849A5-D1DB-42F2-BD3B-8FE781609FA5}"/>
              </a:ext>
            </a:extLst>
          </p:cNvPr>
          <p:cNvSpPr txBox="1"/>
          <p:nvPr/>
        </p:nvSpPr>
        <p:spPr>
          <a:xfrm>
            <a:off x="3391391" y="397509"/>
            <a:ext cx="2077603" cy="461665"/>
          </a:xfrm>
          <a:prstGeom prst="rect">
            <a:avLst/>
          </a:prstGeom>
          <a:noFill/>
        </p:spPr>
        <p:txBody>
          <a:bodyPr wrap="square" rtlCol="0">
            <a:spAutoFit/>
          </a:bodyPr>
          <a:lstStyle/>
          <a:p>
            <a:r>
              <a:rPr lang="zh-CN" altLang="en-US" sz="2400" b="1"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几  点  要  求</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500"/>
                                        <p:tgtEl>
                                          <p:spTgt spid="53"/>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750"/>
                                        <p:tgtEl>
                                          <p:spTgt spid="50"/>
                                        </p:tgtEl>
                                      </p:cBhvr>
                                    </p:animEffect>
                                  </p:childTnLst>
                                </p:cTn>
                              </p:par>
                            </p:childTnLst>
                          </p:cTn>
                        </p:par>
                        <p:par>
                          <p:cTn id="16" fill="hold">
                            <p:stCondLst>
                              <p:cond delay="12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52"/>
                                        </p:tgtEl>
                                        <p:attrNameLst>
                                          <p:attrName>style.visibility</p:attrName>
                                        </p:attrNameLst>
                                      </p:cBhvr>
                                      <p:to>
                                        <p:strVal val="visible"/>
                                      </p:to>
                                    </p:set>
                                    <p:animEffect transition="in" filter="fade">
                                      <p:cBhvr>
                                        <p:cTn id="19"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接连接符 49"/>
          <p:cNvCxnSpPr/>
          <p:nvPr/>
        </p:nvCxnSpPr>
        <p:spPr>
          <a:xfrm>
            <a:off x="1050394" y="859174"/>
            <a:ext cx="0" cy="31005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1274295" y="1719048"/>
            <a:ext cx="7007554" cy="2328330"/>
          </a:xfrm>
          <a:prstGeom prst="rect">
            <a:avLst/>
          </a:prstGeom>
          <a:noFill/>
        </p:spPr>
        <p:txBody>
          <a:bodyPr wrap="square" rtlCol="0">
            <a:spAutoFit/>
          </a:bodyPr>
          <a:lstStyle/>
          <a:p>
            <a:pPr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营造学校大学习大讨论的活动氛围，在校形成以学促建的良好风尚。各学院、部门要及时报送相关学习活动报道，充分利用二级网站、微信等媒体平台宣传学习实效，做好学习资料收集整理，根据学习与讨论主题，形成学习研究制度与文件成果，并及时向学校办公室报送。</a:t>
            </a:r>
          </a:p>
        </p:txBody>
      </p:sp>
      <p:sp>
        <p:nvSpPr>
          <p:cNvPr id="53" name="矩形 52"/>
          <p:cNvSpPr/>
          <p:nvPr/>
        </p:nvSpPr>
        <p:spPr>
          <a:xfrm>
            <a:off x="704543" y="1114069"/>
            <a:ext cx="1686539" cy="4012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6" name="矩形 58">
            <a:extLst>
              <a:ext uri="{FF2B5EF4-FFF2-40B4-BE49-F238E27FC236}">
                <a16:creationId xmlns:a16="http://schemas.microsoft.com/office/drawing/2014/main" xmlns="" id="{C390C592-BD95-416E-88DA-8636B5E9F0F3}"/>
              </a:ext>
            </a:extLst>
          </p:cNvPr>
          <p:cNvSpPr>
            <a:spLocks noChangeArrowheads="1"/>
          </p:cNvSpPr>
          <p:nvPr/>
        </p:nvSpPr>
        <p:spPr bwMode="auto">
          <a:xfrm>
            <a:off x="704543" y="1044918"/>
            <a:ext cx="16892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2400" b="1" dirty="0">
                <a:solidFill>
                  <a:schemeClr val="bg1"/>
                </a:solidFill>
                <a:latin typeface="华康俪金黑W8" panose="020B0809000000000000" pitchFamily="49" charset="-122"/>
                <a:ea typeface="华康俪金黑W8" panose="020B0809000000000000" pitchFamily="49" charset="-122"/>
                <a:sym typeface="Calibri" panose="020F0502020204030204" pitchFamily="34" charset="0"/>
              </a:rPr>
              <a:t>加强宣传</a:t>
            </a:r>
          </a:p>
        </p:txBody>
      </p:sp>
    </p:spTree>
    <p:extLst>
      <p:ext uri="{BB962C8B-B14F-4D97-AF65-F5344CB8AC3E}">
        <p14:creationId xmlns:p14="http://schemas.microsoft.com/office/powerpoint/2010/main" xmlns="" val="4152757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Effect transition="in" filter="fade">
                                      <p:cBhvr>
                                        <p:cTn id="7" dur="750"/>
                                        <p:tgtEl>
                                          <p:spTgt spid="52"/>
                                        </p:tgtEl>
                                      </p:cBhvr>
                                    </p:animEffect>
                                  </p:childTnLst>
                                </p:cTn>
                              </p:par>
                            </p:childTnLst>
                          </p:cTn>
                        </p:par>
                        <p:par>
                          <p:cTn id="8" fill="hold">
                            <p:stCondLst>
                              <p:cond delay="9675"/>
                            </p:stCondLst>
                            <p:childTnLst>
                              <p:par>
                                <p:cTn id="9" presetID="22"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750"/>
                                        <p:tgtEl>
                                          <p:spTgt spid="50"/>
                                        </p:tgtEl>
                                      </p:cBhvr>
                                    </p:animEffect>
                                  </p:childTnLst>
                                </p:cTn>
                              </p:par>
                            </p:childTnLst>
                          </p:cTn>
                        </p:par>
                        <p:par>
                          <p:cTn id="12" fill="hold">
                            <p:stCondLst>
                              <p:cond delay="10425"/>
                            </p:stCondLst>
                            <p:childTnLst>
                              <p:par>
                                <p:cTn id="13" presetID="22" presetClass="entr" presetSubtype="2"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接连接符 49"/>
          <p:cNvCxnSpPr/>
          <p:nvPr/>
        </p:nvCxnSpPr>
        <p:spPr>
          <a:xfrm>
            <a:off x="1050394" y="859174"/>
            <a:ext cx="0" cy="31005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1274295" y="1719048"/>
            <a:ext cx="7007554" cy="1866665"/>
          </a:xfrm>
          <a:prstGeom prst="rect">
            <a:avLst/>
          </a:prstGeom>
          <a:noFill/>
        </p:spPr>
        <p:txBody>
          <a:bodyPr wrap="square" rtlCol="0">
            <a:spAutoFit/>
          </a:bodyPr>
          <a:lstStyle/>
          <a:p>
            <a:pPr algn="just">
              <a:lnSpc>
                <a:spcPct val="150000"/>
              </a:lnSpc>
            </a:pP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注重研究本科教育存在的突出问题和困难，自觉把大讨论活动中学习的教育理念、教学方法和技术手段合理运用到创新本科教育教学改革实践中，努力形成一批理论和实践成果，促进人才培养质量的不断提升。</a:t>
            </a:r>
          </a:p>
        </p:txBody>
      </p:sp>
      <p:sp>
        <p:nvSpPr>
          <p:cNvPr id="53" name="矩形 52"/>
          <p:cNvSpPr/>
          <p:nvPr/>
        </p:nvSpPr>
        <p:spPr>
          <a:xfrm>
            <a:off x="704543" y="1114069"/>
            <a:ext cx="1686539" cy="4012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6" name="矩形 58">
            <a:extLst>
              <a:ext uri="{FF2B5EF4-FFF2-40B4-BE49-F238E27FC236}">
                <a16:creationId xmlns:a16="http://schemas.microsoft.com/office/drawing/2014/main" xmlns="" id="{C390C592-BD95-416E-88DA-8636B5E9F0F3}"/>
              </a:ext>
            </a:extLst>
          </p:cNvPr>
          <p:cNvSpPr>
            <a:spLocks noChangeArrowheads="1"/>
          </p:cNvSpPr>
          <p:nvPr/>
        </p:nvSpPr>
        <p:spPr bwMode="auto">
          <a:xfrm>
            <a:off x="704543" y="1044918"/>
            <a:ext cx="16892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2400" b="1" dirty="0">
                <a:solidFill>
                  <a:schemeClr val="bg1"/>
                </a:solidFill>
                <a:latin typeface="华康俪金黑W8" panose="020B0809000000000000" pitchFamily="49" charset="-122"/>
                <a:ea typeface="华康俪金黑W8" panose="020B0809000000000000" pitchFamily="49" charset="-122"/>
                <a:sym typeface="Calibri" panose="020F0502020204030204" pitchFamily="34" charset="0"/>
              </a:rPr>
              <a:t>保障落实</a:t>
            </a:r>
          </a:p>
        </p:txBody>
      </p:sp>
    </p:spTree>
    <p:extLst>
      <p:ext uri="{BB962C8B-B14F-4D97-AF65-F5344CB8AC3E}">
        <p14:creationId xmlns:p14="http://schemas.microsoft.com/office/powerpoint/2010/main" xmlns="" val="1386917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Effect transition="in" filter="fade">
                                      <p:cBhvr>
                                        <p:cTn id="7" dur="750"/>
                                        <p:tgtEl>
                                          <p:spTgt spid="52"/>
                                        </p:tgtEl>
                                      </p:cBhvr>
                                    </p:animEffect>
                                  </p:childTnLst>
                                </p:cTn>
                              </p:par>
                            </p:childTnLst>
                          </p:cTn>
                        </p:par>
                        <p:par>
                          <p:cTn id="8" fill="hold">
                            <p:stCondLst>
                              <p:cond delay="7575"/>
                            </p:stCondLst>
                            <p:childTnLst>
                              <p:par>
                                <p:cTn id="9" presetID="22"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750"/>
                                        <p:tgtEl>
                                          <p:spTgt spid="50"/>
                                        </p:tgtEl>
                                      </p:cBhvr>
                                    </p:animEffect>
                                  </p:childTnLst>
                                </p:cTn>
                              </p:par>
                            </p:childTnLst>
                          </p:cTn>
                        </p:par>
                        <p:par>
                          <p:cTn id="12" fill="hold">
                            <p:stCondLst>
                              <p:cond delay="8325"/>
                            </p:stCondLst>
                            <p:childTnLst>
                              <p:par>
                                <p:cTn id="13" presetID="22" presetClass="entr" presetSubtype="2"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hlinkClick r:id="rId3"/>
            <a:extLst>
              <a:ext uri="{FF2B5EF4-FFF2-40B4-BE49-F238E27FC236}">
                <a16:creationId xmlns:a16="http://schemas.microsoft.com/office/drawing/2014/main" xmlns="" id="{332B3BB7-61D0-48BF-87BB-8D3782C2B42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060" y="0"/>
            <a:ext cx="9135879" cy="5143500"/>
          </a:xfrm>
          <a:prstGeom prst="rect">
            <a:avLst/>
          </a:prstGeom>
        </p:spPr>
      </p:pic>
      <p:pic>
        <p:nvPicPr>
          <p:cNvPr id="179202" name="图片 18">
            <a:extLst>
              <a:ext uri="{FF2B5EF4-FFF2-40B4-BE49-F238E27FC236}">
                <a16:creationId xmlns:a16="http://schemas.microsoft.com/office/drawing/2014/main" xmlns="" id="{558FFB13-CE8D-4225-9531-8B1BC16BBC8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l="10402" t="27042" r="5347" b="24788"/>
          <a:stretch>
            <a:fillRect/>
          </a:stretch>
        </p:blipFill>
        <p:spPr bwMode="auto">
          <a:xfrm>
            <a:off x="2118368" y="994393"/>
            <a:ext cx="7255536" cy="233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fade">
                                      <p:cBhvr>
                                        <p:cTn id="7" dur="500"/>
                                        <p:tgtEl>
                                          <p:spTgt spid="179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060" y="0"/>
            <a:ext cx="9135879" cy="5143500"/>
          </a:xfrm>
          <a:prstGeom prst="rect">
            <a:avLst/>
          </a:prstGeom>
        </p:spPr>
      </p:pic>
      <p:sp>
        <p:nvSpPr>
          <p:cNvPr id="4" name="_3"/>
          <p:cNvSpPr/>
          <p:nvPr/>
        </p:nvSpPr>
        <p:spPr>
          <a:xfrm>
            <a:off x="6042911" y="1964937"/>
            <a:ext cx="2133918" cy="677108"/>
          </a:xfrm>
          <a:prstGeom prst="rect">
            <a:avLst/>
          </a:prstGeom>
          <a:effectLst/>
        </p:spPr>
        <p:txBody>
          <a:bodyPr wrap="none">
            <a:spAutoFit/>
          </a:bodyPr>
          <a:lstStyle/>
          <a:p>
            <a:r>
              <a:rPr lang="zh-CN" altLang="en-US" sz="3800" b="1" dirty="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rPr>
              <a:t>谢谢聆听</a:t>
            </a:r>
          </a:p>
        </p:txBody>
      </p:sp>
      <p:sp>
        <p:nvSpPr>
          <p:cNvPr id="5" name="_3"/>
          <p:cNvSpPr/>
          <p:nvPr/>
        </p:nvSpPr>
        <p:spPr>
          <a:xfrm>
            <a:off x="6726237" y="2642045"/>
            <a:ext cx="1345240" cy="415498"/>
          </a:xfrm>
          <a:prstGeom prst="rect">
            <a:avLst/>
          </a:prstGeom>
          <a:effectLst/>
        </p:spPr>
        <p:txBody>
          <a:bodyPr wrap="none">
            <a:spAutoFit/>
          </a:bodyPr>
          <a:lstStyle/>
          <a:p>
            <a:r>
              <a:rPr lang="en-US" altLang="zh-CN" sz="2100" dirty="0">
                <a:solidFill>
                  <a:schemeClr val="tx2"/>
                </a:solidFill>
                <a:latin typeface="Times" panose="02020603050405020304" pitchFamily="18" charset="0"/>
                <a:ea typeface="造字工房力黑（非商用）常规体" pitchFamily="50" charset="-122"/>
              </a:rPr>
              <a:t>Thank you</a:t>
            </a:r>
          </a:p>
        </p:txBody>
      </p:sp>
      <p:pic>
        <p:nvPicPr>
          <p:cNvPr id="9" name="图片 8">
            <a:extLst>
              <a:ext uri="{FF2B5EF4-FFF2-40B4-BE49-F238E27FC236}">
                <a16:creationId xmlns:a16="http://schemas.microsoft.com/office/drawing/2014/main" xmlns="" id="{6E4E4916-775A-4569-A690-48DE439263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65985" y="3319153"/>
            <a:ext cx="3520504" cy="969018"/>
          </a:xfrm>
          <a:prstGeom prst="rect">
            <a:avLst/>
          </a:prstGeom>
        </p:spPr>
      </p:pic>
    </p:spTree>
    <p:extLst>
      <p:ext uri="{BB962C8B-B14F-4D97-AF65-F5344CB8AC3E}">
        <p14:creationId xmlns:p14="http://schemas.microsoft.com/office/powerpoint/2010/main" xmlns="" val="2476974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1066CD9C-3260-4169-A487-D9D9C3AB7F3C}"/>
              </a:ext>
            </a:extLst>
          </p:cNvPr>
          <p:cNvSpPr/>
          <p:nvPr/>
        </p:nvSpPr>
        <p:spPr>
          <a:xfrm>
            <a:off x="3280782" y="1077264"/>
            <a:ext cx="5419643" cy="3766737"/>
          </a:xfrm>
          <a:prstGeom prst="rect">
            <a:avLst/>
          </a:prstGeom>
          <a:effectLst>
            <a:softEdge rad="660400"/>
          </a:effectLst>
        </p:spPr>
        <p:txBody>
          <a:bodyPr wrap="square">
            <a:spAutoFit/>
          </a:bodyPr>
          <a:lstStyle/>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坚持党对教育事业的全面领导</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坚持把立德树人作为根本任务</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坚持优先发展教育事业</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坚持社会主义办学方向</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坚持扎根中国大地办教育</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坚持以人民为中心发展教育</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坚持深化教育改革创新</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坚持把服务中华民族伟大复兴作为教育的重要使命</a:t>
            </a:r>
            <a:endParaRPr lang="en-US" altLang="zh-CN"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zh-CN" altLang="en-US" sz="18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坚持把教师队伍建设作为基础工作。</a:t>
            </a:r>
          </a:p>
        </p:txBody>
      </p:sp>
      <p:sp>
        <p:nvSpPr>
          <p:cNvPr id="16" name="矩形 15">
            <a:extLst>
              <a:ext uri="{FF2B5EF4-FFF2-40B4-BE49-F238E27FC236}">
                <a16:creationId xmlns:a16="http://schemas.microsoft.com/office/drawing/2014/main" xmlns="" id="{0EBB7B89-D696-4194-AC37-8F30631DB935}"/>
              </a:ext>
            </a:extLst>
          </p:cNvPr>
          <p:cNvSpPr/>
          <p:nvPr/>
        </p:nvSpPr>
        <p:spPr>
          <a:xfrm>
            <a:off x="744005" y="2571750"/>
            <a:ext cx="1666124" cy="481670"/>
          </a:xfrm>
          <a:prstGeom prst="rect">
            <a:avLst/>
          </a:prstGeom>
          <a:effectLst>
            <a:softEdge rad="660400"/>
          </a:effectLst>
        </p:spPr>
        <p:txBody>
          <a:bodyPr wrap="square">
            <a:spAutoFit/>
          </a:bodyPr>
          <a:lstStyle/>
          <a:p>
            <a:pPr lvl="0" algn="just">
              <a:lnSpc>
                <a:spcPct val="150000"/>
              </a:lnSpc>
            </a:pPr>
            <a:r>
              <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a:t>
            </a: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九个坚持</a:t>
            </a:r>
            <a:r>
              <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a:t>
            </a:r>
          </a:p>
        </p:txBody>
      </p:sp>
      <p:sp>
        <p:nvSpPr>
          <p:cNvPr id="17" name="左大括号 16">
            <a:extLst>
              <a:ext uri="{FF2B5EF4-FFF2-40B4-BE49-F238E27FC236}">
                <a16:creationId xmlns:a16="http://schemas.microsoft.com/office/drawing/2014/main" xmlns="" id="{5A17057F-294C-4EF2-A449-1D5CF4C70602}"/>
              </a:ext>
            </a:extLst>
          </p:cNvPr>
          <p:cNvSpPr/>
          <p:nvPr/>
        </p:nvSpPr>
        <p:spPr>
          <a:xfrm>
            <a:off x="2751069" y="1308615"/>
            <a:ext cx="278814" cy="333391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cxnSp>
        <p:nvCxnSpPr>
          <p:cNvPr id="18" name="直接连接符 17">
            <a:extLst>
              <a:ext uri="{FF2B5EF4-FFF2-40B4-BE49-F238E27FC236}">
                <a16:creationId xmlns:a16="http://schemas.microsoft.com/office/drawing/2014/main" xmlns="" id="{E3110B2C-AD02-4635-9DDE-D9D9FECCD295}"/>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19" name="组合 18">
            <a:extLst>
              <a:ext uri="{FF2B5EF4-FFF2-40B4-BE49-F238E27FC236}">
                <a16:creationId xmlns:a16="http://schemas.microsoft.com/office/drawing/2014/main" xmlns="" id="{50E9F535-3953-42F4-8865-A3B837EC81C0}"/>
              </a:ext>
            </a:extLst>
          </p:cNvPr>
          <p:cNvGrpSpPr/>
          <p:nvPr/>
        </p:nvGrpSpPr>
        <p:grpSpPr>
          <a:xfrm>
            <a:off x="464703" y="383614"/>
            <a:ext cx="680355" cy="681731"/>
            <a:chOff x="1589596" y="810715"/>
            <a:chExt cx="2340698" cy="2345431"/>
          </a:xfrm>
        </p:grpSpPr>
        <p:grpSp>
          <p:nvGrpSpPr>
            <p:cNvPr id="20" name="组合 79">
              <a:extLst>
                <a:ext uri="{FF2B5EF4-FFF2-40B4-BE49-F238E27FC236}">
                  <a16:creationId xmlns:a16="http://schemas.microsoft.com/office/drawing/2014/main" xmlns="" id="{E1CD6DD1-B441-4B73-A348-4F9E0E79C493}"/>
                </a:ext>
              </a:extLst>
            </p:cNvPr>
            <p:cNvGrpSpPr>
              <a:grpSpLocks/>
            </p:cNvGrpSpPr>
            <p:nvPr/>
          </p:nvGrpSpPr>
          <p:grpSpPr bwMode="auto">
            <a:xfrm>
              <a:off x="1589596" y="810715"/>
              <a:ext cx="2340698" cy="2345431"/>
              <a:chOff x="6379729" y="2488774"/>
              <a:chExt cx="2513016" cy="2513016"/>
            </a:xfrm>
          </p:grpSpPr>
          <p:sp>
            <p:nvSpPr>
              <p:cNvPr id="22" name="任意多边形 82">
                <a:extLst>
                  <a:ext uri="{FF2B5EF4-FFF2-40B4-BE49-F238E27FC236}">
                    <a16:creationId xmlns:a16="http://schemas.microsoft.com/office/drawing/2014/main" xmlns="" id="{6F1F91D2-41BE-427B-8797-1512C4E5DB71}"/>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3" name="任意多边形 83">
                <a:extLst>
                  <a:ext uri="{FF2B5EF4-FFF2-40B4-BE49-F238E27FC236}">
                    <a16:creationId xmlns:a16="http://schemas.microsoft.com/office/drawing/2014/main" xmlns="" id="{A9633143-B367-4925-81EE-6E9B83C0BBAD}"/>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1" name="椭圆 80">
              <a:extLst>
                <a:ext uri="{FF2B5EF4-FFF2-40B4-BE49-F238E27FC236}">
                  <a16:creationId xmlns:a16="http://schemas.microsoft.com/office/drawing/2014/main" xmlns="" id="{8B2A237B-8E09-46D6-AE7C-A09675A9B7DB}"/>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24" name="图片 23">
            <a:extLst>
              <a:ext uri="{FF2B5EF4-FFF2-40B4-BE49-F238E27FC236}">
                <a16:creationId xmlns:a16="http://schemas.microsoft.com/office/drawing/2014/main" xmlns="" id="{E8C7AE28-DB75-4B23-BDC8-019996A5779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14" name="矩形 13">
            <a:extLst>
              <a:ext uri="{FF2B5EF4-FFF2-40B4-BE49-F238E27FC236}">
                <a16:creationId xmlns:a16="http://schemas.microsoft.com/office/drawing/2014/main" xmlns="" id="{1888C895-AD2B-4776-AEBD-248777A08664}"/>
              </a:ext>
            </a:extLst>
          </p:cNvPr>
          <p:cNvSpPr/>
          <p:nvPr/>
        </p:nvSpPr>
        <p:spPr>
          <a:xfrm>
            <a:off x="1243008" y="284279"/>
            <a:ext cx="559621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习近平总书记：</a:t>
            </a:r>
          </a:p>
        </p:txBody>
      </p:sp>
    </p:spTree>
    <p:extLst>
      <p:ext uri="{BB962C8B-B14F-4D97-AF65-F5344CB8AC3E}">
        <p14:creationId xmlns:p14="http://schemas.microsoft.com/office/powerpoint/2010/main" xmlns="" val="393311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D4393074-756B-47DF-9358-0D53D703AAB3}"/>
              </a:ext>
            </a:extLst>
          </p:cNvPr>
          <p:cNvSpPr/>
          <p:nvPr/>
        </p:nvSpPr>
        <p:spPr>
          <a:xfrm>
            <a:off x="709573" y="2100082"/>
            <a:ext cx="7946058" cy="943335"/>
          </a:xfrm>
          <a:prstGeom prst="rect">
            <a:avLst/>
          </a:prstGeom>
          <a:effectLst>
            <a:softEdge rad="660400"/>
          </a:effectLst>
        </p:spPr>
        <p:txBody>
          <a:bodyPr wrap="square">
            <a:spAutoFit/>
          </a:bodyPr>
          <a:lstStyle/>
          <a:p>
            <a:pPr lvl="0" algn="just">
              <a:lnSpc>
                <a:spcPct val="150000"/>
              </a:lnSpc>
            </a:pPr>
            <a:r>
              <a:rPr lang="zh-CN" altLang="en-US" sz="16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a:t>
            </a: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以凝聚人心、完善人格、开发人力、培育人才、造福人民为工作目标，培养德智体美劳全面发展的社会主义建设者和接班人。</a:t>
            </a:r>
          </a:p>
        </p:txBody>
      </p:sp>
      <p:cxnSp>
        <p:nvCxnSpPr>
          <p:cNvPr id="18" name="直接连接符 17">
            <a:extLst>
              <a:ext uri="{FF2B5EF4-FFF2-40B4-BE49-F238E27FC236}">
                <a16:creationId xmlns:a16="http://schemas.microsoft.com/office/drawing/2014/main" xmlns="" id="{EDD10275-2632-4664-BA76-F0EFC0CEE571}"/>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19" name="组合 18">
            <a:extLst>
              <a:ext uri="{FF2B5EF4-FFF2-40B4-BE49-F238E27FC236}">
                <a16:creationId xmlns:a16="http://schemas.microsoft.com/office/drawing/2014/main" xmlns="" id="{CA04A3A7-B7E0-4B95-9A2F-7E6C24708BAE}"/>
              </a:ext>
            </a:extLst>
          </p:cNvPr>
          <p:cNvGrpSpPr/>
          <p:nvPr/>
        </p:nvGrpSpPr>
        <p:grpSpPr>
          <a:xfrm>
            <a:off x="464703" y="383614"/>
            <a:ext cx="680355" cy="681731"/>
            <a:chOff x="1589596" y="810715"/>
            <a:chExt cx="2340698" cy="2345431"/>
          </a:xfrm>
        </p:grpSpPr>
        <p:grpSp>
          <p:nvGrpSpPr>
            <p:cNvPr id="20" name="组合 79">
              <a:extLst>
                <a:ext uri="{FF2B5EF4-FFF2-40B4-BE49-F238E27FC236}">
                  <a16:creationId xmlns:a16="http://schemas.microsoft.com/office/drawing/2014/main" xmlns="" id="{505DD999-0771-4B88-9A54-FEB52BAAF669}"/>
                </a:ext>
              </a:extLst>
            </p:cNvPr>
            <p:cNvGrpSpPr>
              <a:grpSpLocks/>
            </p:cNvGrpSpPr>
            <p:nvPr/>
          </p:nvGrpSpPr>
          <p:grpSpPr bwMode="auto">
            <a:xfrm>
              <a:off x="1589596" y="810715"/>
              <a:ext cx="2340698" cy="2345431"/>
              <a:chOff x="6379729" y="2488774"/>
              <a:chExt cx="2513016" cy="2513016"/>
            </a:xfrm>
          </p:grpSpPr>
          <p:sp>
            <p:nvSpPr>
              <p:cNvPr id="22" name="任意多边形 82">
                <a:extLst>
                  <a:ext uri="{FF2B5EF4-FFF2-40B4-BE49-F238E27FC236}">
                    <a16:creationId xmlns:a16="http://schemas.microsoft.com/office/drawing/2014/main" xmlns="" id="{AE58D037-1424-4E7C-BA12-C733B6B927FB}"/>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3" name="任意多边形 83">
                <a:extLst>
                  <a:ext uri="{FF2B5EF4-FFF2-40B4-BE49-F238E27FC236}">
                    <a16:creationId xmlns:a16="http://schemas.microsoft.com/office/drawing/2014/main" xmlns="" id="{6BA048CF-D1D3-4121-9C70-9DCB56F912C5}"/>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1" name="椭圆 80">
              <a:extLst>
                <a:ext uri="{FF2B5EF4-FFF2-40B4-BE49-F238E27FC236}">
                  <a16:creationId xmlns:a16="http://schemas.microsoft.com/office/drawing/2014/main" xmlns="" id="{17248BEE-9BA2-435D-A916-7DC4BE2BBF85}"/>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24" name="图片 23">
            <a:extLst>
              <a:ext uri="{FF2B5EF4-FFF2-40B4-BE49-F238E27FC236}">
                <a16:creationId xmlns:a16="http://schemas.microsoft.com/office/drawing/2014/main" xmlns="" id="{54C8D083-3F70-42EA-A8E3-58AF9491BC3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26" name="矩形 25">
            <a:extLst>
              <a:ext uri="{FF2B5EF4-FFF2-40B4-BE49-F238E27FC236}">
                <a16:creationId xmlns:a16="http://schemas.microsoft.com/office/drawing/2014/main" xmlns="" id="{7A0BA408-92E6-41FF-80DC-FED97144E8EA}"/>
              </a:ext>
            </a:extLst>
          </p:cNvPr>
          <p:cNvSpPr/>
          <p:nvPr/>
        </p:nvSpPr>
        <p:spPr>
          <a:xfrm>
            <a:off x="1243008" y="284279"/>
            <a:ext cx="559621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习近平总书记：</a:t>
            </a:r>
          </a:p>
        </p:txBody>
      </p:sp>
    </p:spTree>
    <p:extLst>
      <p:ext uri="{BB962C8B-B14F-4D97-AF65-F5344CB8AC3E}">
        <p14:creationId xmlns:p14="http://schemas.microsoft.com/office/powerpoint/2010/main" xmlns="" val="222125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a:extLst>
              <a:ext uri="{FF2B5EF4-FFF2-40B4-BE49-F238E27FC236}">
                <a16:creationId xmlns:a16="http://schemas.microsoft.com/office/drawing/2014/main" xmlns="" id="{EDD10275-2632-4664-BA76-F0EFC0CEE571}"/>
              </a:ext>
            </a:extLst>
          </p:cNvPr>
          <p:cNvCxnSpPr>
            <a:cxnSpLocks/>
          </p:cNvCxnSpPr>
          <p:nvPr/>
        </p:nvCxnSpPr>
        <p:spPr>
          <a:xfrm>
            <a:off x="1056095" y="911574"/>
            <a:ext cx="776719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grpSp>
        <p:nvGrpSpPr>
          <p:cNvPr id="19" name="组合 18">
            <a:extLst>
              <a:ext uri="{FF2B5EF4-FFF2-40B4-BE49-F238E27FC236}">
                <a16:creationId xmlns:a16="http://schemas.microsoft.com/office/drawing/2014/main" xmlns="" id="{CA04A3A7-B7E0-4B95-9A2F-7E6C24708BAE}"/>
              </a:ext>
            </a:extLst>
          </p:cNvPr>
          <p:cNvGrpSpPr/>
          <p:nvPr/>
        </p:nvGrpSpPr>
        <p:grpSpPr>
          <a:xfrm>
            <a:off x="464703" y="383614"/>
            <a:ext cx="680355" cy="681731"/>
            <a:chOff x="1589596" y="810715"/>
            <a:chExt cx="2340698" cy="2345431"/>
          </a:xfrm>
        </p:grpSpPr>
        <p:grpSp>
          <p:nvGrpSpPr>
            <p:cNvPr id="20" name="组合 79">
              <a:extLst>
                <a:ext uri="{FF2B5EF4-FFF2-40B4-BE49-F238E27FC236}">
                  <a16:creationId xmlns:a16="http://schemas.microsoft.com/office/drawing/2014/main" xmlns="" id="{505DD999-0771-4B88-9A54-FEB52BAAF669}"/>
                </a:ext>
              </a:extLst>
            </p:cNvPr>
            <p:cNvGrpSpPr>
              <a:grpSpLocks/>
            </p:cNvGrpSpPr>
            <p:nvPr/>
          </p:nvGrpSpPr>
          <p:grpSpPr bwMode="auto">
            <a:xfrm>
              <a:off x="1589596" y="810715"/>
              <a:ext cx="2340698" cy="2345431"/>
              <a:chOff x="6379729" y="2488774"/>
              <a:chExt cx="2513016" cy="2513016"/>
            </a:xfrm>
          </p:grpSpPr>
          <p:sp>
            <p:nvSpPr>
              <p:cNvPr id="22" name="任意多边形 82">
                <a:extLst>
                  <a:ext uri="{FF2B5EF4-FFF2-40B4-BE49-F238E27FC236}">
                    <a16:creationId xmlns:a16="http://schemas.microsoft.com/office/drawing/2014/main" xmlns="" id="{AE58D037-1424-4E7C-BA12-C733B6B927FB}"/>
                  </a:ext>
                </a:extLst>
              </p:cNvPr>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3" name="任意多边形 83">
                <a:extLst>
                  <a:ext uri="{FF2B5EF4-FFF2-40B4-BE49-F238E27FC236}">
                    <a16:creationId xmlns:a16="http://schemas.microsoft.com/office/drawing/2014/main" xmlns="" id="{6BA048CF-D1D3-4121-9C70-9DCB56F912C5}"/>
                  </a:ext>
                </a:extLst>
              </p:cNvPr>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1" name="椭圆 80">
              <a:extLst>
                <a:ext uri="{FF2B5EF4-FFF2-40B4-BE49-F238E27FC236}">
                  <a16:creationId xmlns:a16="http://schemas.microsoft.com/office/drawing/2014/main" xmlns="" id="{17248BEE-9BA2-435D-A916-7DC4BE2BBF85}"/>
                </a:ext>
              </a:extLst>
            </p:cNvPr>
            <p:cNvSpPr/>
            <p:nvPr/>
          </p:nvSpPr>
          <p:spPr bwMode="auto">
            <a:xfrm>
              <a:off x="1932719" y="1141999"/>
              <a:ext cx="1691508" cy="1694936"/>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24" name="图片 23">
            <a:extLst>
              <a:ext uri="{FF2B5EF4-FFF2-40B4-BE49-F238E27FC236}">
                <a16:creationId xmlns:a16="http://schemas.microsoft.com/office/drawing/2014/main" xmlns="" id="{54C8D083-3F70-42EA-A8E3-58AF9491BC3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69457"/>
          <a:stretch/>
        </p:blipFill>
        <p:spPr>
          <a:xfrm>
            <a:off x="538723" y="480811"/>
            <a:ext cx="524602" cy="492655"/>
          </a:xfrm>
          <a:prstGeom prst="rect">
            <a:avLst/>
          </a:prstGeom>
        </p:spPr>
      </p:pic>
      <p:sp>
        <p:nvSpPr>
          <p:cNvPr id="26" name="矩形 25">
            <a:extLst>
              <a:ext uri="{FF2B5EF4-FFF2-40B4-BE49-F238E27FC236}">
                <a16:creationId xmlns:a16="http://schemas.microsoft.com/office/drawing/2014/main" xmlns="" id="{85E95B79-1DB2-4E5F-836E-6CDD3716E3FD}"/>
              </a:ext>
            </a:extLst>
          </p:cNvPr>
          <p:cNvSpPr/>
          <p:nvPr/>
        </p:nvSpPr>
        <p:spPr>
          <a:xfrm>
            <a:off x="625206" y="1615132"/>
            <a:ext cx="7893588" cy="1405000"/>
          </a:xfrm>
          <a:prstGeom prst="rect">
            <a:avLst/>
          </a:prstGeom>
          <a:effectLst>
            <a:softEdge rad="660400"/>
          </a:effectLst>
        </p:spPr>
        <p:txBody>
          <a:bodyPr wrap="square">
            <a:spAutoFit/>
          </a:bodyPr>
          <a:lstStyle/>
          <a:p>
            <a:pPr lvl="0" algn="just">
              <a:lnSpc>
                <a:spcPct val="150000"/>
              </a:lnSpc>
            </a:pPr>
            <a:r>
              <a:rPr lang="zh-CN" altLang="en-US" sz="16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a:t>
            </a: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教师是“人类灵魂的工程师”，是人类文明的传承者，承载着传播知识、传播思想、传播真理，塑造灵魂、塑造生命、塑造新人的时代重任。</a:t>
            </a:r>
          </a:p>
        </p:txBody>
      </p:sp>
      <p:sp>
        <p:nvSpPr>
          <p:cNvPr id="27" name="矩形 26">
            <a:extLst>
              <a:ext uri="{FF2B5EF4-FFF2-40B4-BE49-F238E27FC236}">
                <a16:creationId xmlns:a16="http://schemas.microsoft.com/office/drawing/2014/main" xmlns="" id="{3C393075-EEB2-4210-84DB-31EFF40CB2F7}"/>
              </a:ext>
            </a:extLst>
          </p:cNvPr>
          <p:cNvSpPr/>
          <p:nvPr/>
        </p:nvSpPr>
        <p:spPr>
          <a:xfrm>
            <a:off x="625206" y="3114821"/>
            <a:ext cx="7893588" cy="943335"/>
          </a:xfrm>
          <a:prstGeom prst="rect">
            <a:avLst/>
          </a:prstGeom>
          <a:effectLst>
            <a:softEdge rad="660400"/>
          </a:effectLst>
        </p:spPr>
        <p:txBody>
          <a:bodyPr wrap="square">
            <a:spAutoFit/>
          </a:bodyPr>
          <a:lstStyle/>
          <a:p>
            <a:pPr algn="just">
              <a:lnSpc>
                <a:spcPct val="150000"/>
              </a:lnSpc>
            </a:pPr>
            <a:r>
              <a:rPr lang="zh-CN" altLang="en-US" sz="16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sym typeface="Wingdings" panose="05000000000000000000" pitchFamily="2" charset="2"/>
              </a:rPr>
              <a:t> </a:t>
            </a: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人民教师无上光荣，每个教师都要珍惜这份光荣，爱惜这份职业，严格要求自己，不断完善自己。</a:t>
            </a:r>
          </a:p>
        </p:txBody>
      </p:sp>
      <p:sp>
        <p:nvSpPr>
          <p:cNvPr id="28" name="矩形 27">
            <a:extLst>
              <a:ext uri="{FF2B5EF4-FFF2-40B4-BE49-F238E27FC236}">
                <a16:creationId xmlns:a16="http://schemas.microsoft.com/office/drawing/2014/main" xmlns="" id="{42B5945E-51C7-4FDC-B18A-C1237959FEC5}"/>
              </a:ext>
            </a:extLst>
          </p:cNvPr>
          <p:cNvSpPr/>
          <p:nvPr/>
        </p:nvSpPr>
        <p:spPr>
          <a:xfrm>
            <a:off x="1243008" y="284279"/>
            <a:ext cx="5596214" cy="559512"/>
          </a:xfrm>
          <a:prstGeom prst="rect">
            <a:avLst/>
          </a:prstGeom>
          <a:effectLst>
            <a:softEdge rad="660400"/>
          </a:effectLst>
        </p:spPr>
        <p:txBody>
          <a:bodyPr wrap="square">
            <a:spAutoFit/>
          </a:bodyPr>
          <a:lstStyle/>
          <a:p>
            <a:pPr lvl="0" algn="just">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习近平总书记：</a:t>
            </a:r>
          </a:p>
        </p:txBody>
      </p:sp>
    </p:spTree>
    <p:extLst>
      <p:ext uri="{BB962C8B-B14F-4D97-AF65-F5344CB8AC3E}">
        <p14:creationId xmlns:p14="http://schemas.microsoft.com/office/powerpoint/2010/main" xmlns="" val="307350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1+#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DC4000E0-EFD9-41C0-8804-97F4BC5F8A1A}"/>
              </a:ext>
            </a:extLst>
          </p:cNvPr>
          <p:cNvSpPr/>
          <p:nvPr/>
        </p:nvSpPr>
        <p:spPr>
          <a:xfrm>
            <a:off x="0" y="1420532"/>
            <a:ext cx="8162224" cy="2051331"/>
          </a:xfrm>
          <a:prstGeom prst="rect">
            <a:avLst/>
          </a:prstGeom>
          <a:effectLst>
            <a:softEdge rad="660400"/>
          </a:effectLst>
        </p:spPr>
        <p:txBody>
          <a:bodyPr wrap="square">
            <a:spAutoFit/>
          </a:bodyPr>
          <a:lstStyle/>
          <a:p>
            <a:pPr lvl="0" algn="ctr">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“与其说我做了一辈子教师，</a:t>
            </a:r>
            <a:endParaRPr lang="en-US" altLang="zh-CN"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ctr">
              <a:lnSpc>
                <a:spcPct val="150000"/>
              </a:lnSpc>
            </a:pPr>
            <a:r>
              <a:rPr lang="zh-CN" altLang="en-US"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不如说我是一辈子学做教师。”</a:t>
            </a:r>
            <a:endParaRPr lang="en-US" altLang="zh-CN" sz="24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endParaRPr>
          </a:p>
          <a:p>
            <a:pPr lvl="0" algn="just">
              <a:lnSpc>
                <a:spcPct val="150000"/>
              </a:lnSpc>
            </a:pPr>
            <a:r>
              <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 </a:t>
            </a:r>
          </a:p>
          <a:p>
            <a:pPr lvl="0" algn="r">
              <a:lnSpc>
                <a:spcPct val="150000"/>
              </a:lnSpc>
            </a:pPr>
            <a:r>
              <a:rPr lang="en-US" altLang="zh-CN"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 </a:t>
            </a:r>
            <a:r>
              <a:rPr lang="zh-CN" altLang="en-US" sz="2000" dirty="0">
                <a:gradFill>
                  <a:gsLst>
                    <a:gs pos="0">
                      <a:srgbClr val="788BA9"/>
                    </a:gs>
                    <a:gs pos="74000">
                      <a:srgbClr val="D67A71"/>
                    </a:gs>
                  </a:gsLst>
                  <a:lin ang="0" scaled="0"/>
                </a:gradFill>
                <a:latin typeface="华康俪金黑W8" panose="020B0809000000000000" pitchFamily="49" charset="-122"/>
                <a:ea typeface="华康俪金黑W8" panose="020B0809000000000000" pitchFamily="49" charset="-122"/>
              </a:rPr>
              <a:t>于漪（教育家）</a:t>
            </a:r>
          </a:p>
        </p:txBody>
      </p:sp>
    </p:spTree>
    <p:extLst>
      <p:ext uri="{BB962C8B-B14F-4D97-AF65-F5344CB8AC3E}">
        <p14:creationId xmlns:p14="http://schemas.microsoft.com/office/powerpoint/2010/main" xmlns="" val="1247325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第一PPT，www.1ppt.com">
  <a:themeElements>
    <a:clrScheme name="自定义 711">
      <a:dk1>
        <a:srgbClr val="5F5F5F"/>
      </a:dk1>
      <a:lt1>
        <a:sysClr val="window" lastClr="FFFFFF"/>
      </a:lt1>
      <a:dk2>
        <a:srgbClr val="5F5F5F"/>
      </a:dk2>
      <a:lt2>
        <a:srgbClr val="E7E6E6"/>
      </a:lt2>
      <a:accent1>
        <a:srgbClr val="D67A71"/>
      </a:accent1>
      <a:accent2>
        <a:srgbClr val="788BA9"/>
      </a:accent2>
      <a:accent3>
        <a:srgbClr val="D67A71"/>
      </a:accent3>
      <a:accent4>
        <a:srgbClr val="788BA9"/>
      </a:accent4>
      <a:accent5>
        <a:srgbClr val="D67A71"/>
      </a:accent5>
      <a:accent6>
        <a:srgbClr val="788BA9"/>
      </a:accent6>
      <a:hlink>
        <a:srgbClr val="D67A71"/>
      </a:hlink>
      <a:folHlink>
        <a:srgbClr val="788BA9"/>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2601</Words>
  <Application>Microsoft Office PowerPoint</Application>
  <PresentationFormat>全屏显示(16:9)</PresentationFormat>
  <Paragraphs>232</Paragraphs>
  <Slides>56</Slides>
  <Notes>36</Notes>
  <HiddenSlides>0</HiddenSlides>
  <MMClips>0</MMClips>
  <ScaleCrop>false</ScaleCrop>
  <HeadingPairs>
    <vt:vector size="4" baseType="variant">
      <vt:variant>
        <vt:lpstr>主题</vt:lpstr>
      </vt:variant>
      <vt:variant>
        <vt:i4>1</vt:i4>
      </vt:variant>
      <vt:variant>
        <vt:lpstr>幻灯片标题</vt:lpstr>
      </vt:variant>
      <vt:variant>
        <vt:i4>56</vt:i4>
      </vt:variant>
    </vt:vector>
  </HeadingPairs>
  <TitlesOfParts>
    <vt:vector size="57"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第一PPT</dc:creator>
  <cp:keywords>www.1ppt.com</cp:keywords>
  <dc:description>www.1ppt.com</dc:description>
  <cp:lastModifiedBy>朱瑞庭</cp:lastModifiedBy>
  <cp:revision>149</cp:revision>
  <dcterms:created xsi:type="dcterms:W3CDTF">2014-11-26T08:06:00Z</dcterms:created>
  <dcterms:modified xsi:type="dcterms:W3CDTF">2018-11-15T14:17:14Z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