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593" r:id="rId2"/>
    <p:sldId id="620" r:id="rId3"/>
    <p:sldId id="621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576" r:id="rId14"/>
    <p:sldId id="594" r:id="rId15"/>
    <p:sldId id="595" r:id="rId16"/>
    <p:sldId id="596" r:id="rId17"/>
    <p:sldId id="606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CC00"/>
    <a:srgbClr val="FF33CC"/>
    <a:srgbClr val="FF00FF"/>
    <a:srgbClr val="66FF99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7"/>
    <p:restoredTop sz="94600"/>
  </p:normalViewPr>
  <p:slideViewPr>
    <p:cSldViewPr showGuides="1">
      <p:cViewPr varScale="1">
        <p:scale>
          <a:sx n="78" d="100"/>
          <a:sy n="78" d="100"/>
        </p:scale>
        <p:origin x="928" y="44"/>
      </p:cViewPr>
      <p:guideLst>
        <p:guide orient="horz" pos="2161"/>
        <p:guide pos="2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416BA-15B7-48B1-B19C-80C3B55D9F1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98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741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5815013"/>
            <a:ext cx="2459038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39322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41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 fontAlgn="auto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8250238" y="312738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13318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文本框 17"/>
          <p:cNvSpPr txBox="1"/>
          <p:nvPr/>
        </p:nvSpPr>
        <p:spPr>
          <a:xfrm>
            <a:off x="8250238" y="312738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13323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325" y="312738"/>
            <a:ext cx="487363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54BD5A17-3153-4A95-988E-B577C14000F1}" type="slidenum">
              <a:rPr lang="en-US" altLang="zh-CN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988"/>
            <a:ext cx="91440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0" y="1550988"/>
            <a:ext cx="91440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 fontAlgn="auto">
              <a:lnSpc>
                <a:spcPct val="90000"/>
              </a:lnSpc>
              <a:spcBef>
                <a:spcPct val="0"/>
              </a:spcBef>
            </a:pPr>
            <a:r>
              <a:rPr lang="zh-CN" altLang="en-US" strike="noStrike" noProof="1" smtClean="0"/>
              <a:t>单击此处编辑标题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8250238" y="312738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988"/>
            <a:ext cx="91440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文本框 18"/>
          <p:cNvSpPr txBox="1"/>
          <p:nvPr/>
        </p:nvSpPr>
        <p:spPr>
          <a:xfrm>
            <a:off x="8250238" y="312738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0" y="1550988"/>
            <a:ext cx="9144000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 fontAlgn="auto">
              <a:lnSpc>
                <a:spcPct val="90000"/>
              </a:lnSpc>
              <a:spcBef>
                <a:spcPct val="0"/>
              </a:spcBef>
            </a:pPr>
            <a:r>
              <a:rPr lang="zh-CN" altLang="en-US" strike="noStrike" noProof="1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325" y="312738"/>
            <a:ext cx="487363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54BD5A17-3153-4A95-988E-B577C14000F1}" type="slidenum">
              <a:rPr lang="en-US" altLang="zh-CN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25" y="5815013"/>
            <a:ext cx="2459038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39322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41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39322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41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 fontAlgn="auto">
              <a:lnSpc>
                <a:spcPct val="90000"/>
              </a:lnSpc>
              <a:spcBef>
                <a:spcPct val="0"/>
              </a:spcBef>
            </a:pPr>
            <a:r>
              <a:rPr lang="zh-CN" altLang="en-US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单击此处添加日期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100"/>
            <a:ext cx="9144000" cy="279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3" y="4211638"/>
            <a:ext cx="3021012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512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5129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615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157" name="灯片编号占位符 5"/>
          <p:cNvSpPr txBox="1"/>
          <p:nvPr/>
        </p:nvSpPr>
        <p:spPr>
          <a:xfrm>
            <a:off x="8697913" y="311150"/>
            <a:ext cx="365125" cy="2778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fld id="{9A0DB2DC-4C9A-4742-B13C-FB6460FD3503}" type="slidenum"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58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6161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163" name="灯片编号占位符 5"/>
          <p:cNvSpPr txBox="1"/>
          <p:nvPr/>
        </p:nvSpPr>
        <p:spPr>
          <a:xfrm>
            <a:off x="8697913" y="311150"/>
            <a:ext cx="365125" cy="2778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fld id="{9A0DB2DC-4C9A-4742-B13C-FB6460FD3503}" type="slidenum"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5821363"/>
            <a:ext cx="9144000" cy="1036638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717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6100763"/>
            <a:ext cx="1958975" cy="51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1038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5821363"/>
            <a:ext cx="9144000" cy="1036638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717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6100763"/>
            <a:ext cx="1958975" cy="51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1038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819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20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9222" name="灯片编号占位符 5"/>
          <p:cNvSpPr txBox="1"/>
          <p:nvPr/>
        </p:nvSpPr>
        <p:spPr>
          <a:xfrm>
            <a:off x="8696325" y="311150"/>
            <a:ext cx="447675" cy="277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fld id="{9A0DB2DC-4C9A-4742-B13C-FB6460FD3503}" type="slidenum"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9228" name="灯片编号占位符 5"/>
          <p:cNvSpPr txBox="1"/>
          <p:nvPr/>
        </p:nvSpPr>
        <p:spPr>
          <a:xfrm>
            <a:off x="8696325" y="311150"/>
            <a:ext cx="447675" cy="2778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fld id="{9A0DB2DC-4C9A-4742-B13C-FB6460FD3503}" type="slidenum"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9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1024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11270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文本框 11"/>
          <p:cNvSpPr txBox="1"/>
          <p:nvPr/>
        </p:nvSpPr>
        <p:spPr>
          <a:xfrm>
            <a:off x="8250238" y="311150"/>
            <a:ext cx="5778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1200" b="1" i="0" u="none" strike="noStrike" kern="1200" cap="none" spc="-60" normalizeH="0" baseline="0" noProof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Page .</a:t>
            </a:r>
            <a:endParaRPr kumimoji="0" lang="zh-CN" altLang="en-US" sz="1200" b="1" i="0" u="none" strike="noStrike" kern="1200" cap="none" spc="-60" normalizeH="0" baseline="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913" y="312738"/>
            <a:ext cx="365125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E1703B59-C883-4B8B-974E-AFB30A6C43A7}" type="slidenum">
              <a:rPr lang="en-US" altLang="zh-CN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1229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174625"/>
            <a:ext cx="1517650" cy="40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2297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3"/>
            <a:ext cx="9144000" cy="33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 fontAlgn="auto"/>
            <a:r>
              <a:rPr lang="zh-CN" altLang="en-US" strike="noStrike" noProof="1" smtClean="0"/>
              <a:t>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  <a:sym typeface="+mn-ea"/>
              </a:rPr>
              <a:t>单击此处编辑母版标题样式</a:t>
            </a:r>
            <a:endParaRPr kumimoji="0" lang="zh-CN" altLang="en-US" sz="2000" b="1" i="0" u="none" strike="noStrike" kern="1200" cap="none" spc="0" normalizeH="0" baseline="0" noProof="1">
              <a:solidFill>
                <a:schemeClr val="accent1"/>
              </a:solidFill>
              <a:effectLst>
                <a:glow rad="25400">
                  <a:srgbClr val="BFE2F3"/>
                </a:glo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28" name="文本占位符 5"/>
          <p:cNvSpPr>
            <a:spLocks noGrp="1"/>
          </p:cNvSpPr>
          <p:nvPr>
            <p:ph type="body"/>
          </p:nvPr>
        </p:nvSpPr>
        <p:spPr>
          <a:xfrm>
            <a:off x="412750" y="808038"/>
            <a:ext cx="8340725" cy="58658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 dirty="0"/>
              <a:t>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1030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6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i="0" u="none" strike="noStrike" kern="1200" cap="none" spc="0" normalizeH="0" baseline="0" noProof="1" smtClean="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  <a:sym typeface="+mn-ea"/>
              </a:rPr>
              <a:t>单击此处编辑母版标题样式</a:t>
            </a:r>
            <a:endParaRPr kumimoji="0" lang="zh-CN" altLang="en-US" sz="2000" b="1" i="0" u="none" strike="noStrike" kern="1200" cap="none" spc="0" normalizeH="0" baseline="0" noProof="1">
              <a:solidFill>
                <a:schemeClr val="accent1"/>
              </a:solidFill>
              <a:effectLst>
                <a:glow rad="25400">
                  <a:srgbClr val="BFE2F3"/>
                </a:glo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765925"/>
            <a:ext cx="9144000" cy="92075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35848;&#23828;&#27704;&#20803;&#19982;&#24433;&#35270;&#22823;&#20332;&#20914;&#31361;.mp4" TargetMode="External"/><Relationship Id="rId13" Type="http://schemas.openxmlformats.org/officeDocument/2006/relationships/hyperlink" Target="&#29305;&#26391;&#26222;&#21457;&#21160;&#36152;&#26131;&#25112;&#21407;&#22240;&#32477;&#27809;&#36825;&#20040;&#31616;&#21333;.docx" TargetMode="External"/><Relationship Id="rId18" Type="http://schemas.openxmlformats.org/officeDocument/2006/relationships/hyperlink" Target="&#29305;&#26391;&#26222;&#20877;&#35848;&#20013;&#32654;&#36152;&#26131;&#25112;.docx" TargetMode="External"/><Relationship Id="rId3" Type="http://schemas.openxmlformats.org/officeDocument/2006/relationships/hyperlink" Target="&#26790;&#24819;&#19982;&#20013;&#22269;&#26790;.docx" TargetMode="External"/><Relationship Id="rId21" Type="http://schemas.openxmlformats.org/officeDocument/2006/relationships/hyperlink" Target="&#20013;&#20852;&#21512;&#35268;&#21592;.docx" TargetMode="External"/><Relationship Id="rId7" Type="http://schemas.openxmlformats.org/officeDocument/2006/relationships/hyperlink" Target="&#24067;&#28909;&#27941;&#26031;&#22522;&#30340;&#22902;&#22836;&#25112;&#30053;.docx" TargetMode="External"/><Relationship Id="rId12" Type="http://schemas.openxmlformats.org/officeDocument/2006/relationships/hyperlink" Target="&#32654;&#22269;&#21069;&#24635;&#32479;&#24067;&#20160;&#22312;&#21326;&#30427;&#39039;.docx" TargetMode="External"/><Relationship Id="rId17" Type="http://schemas.openxmlformats.org/officeDocument/2006/relationships/hyperlink" Target="&#29305;&#26391;&#26222;2000&#20159;.mp4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&#37070;&#21688;&#24179;&#35848;&#36152;&#26131;&#25112;.mp4" TargetMode="External"/><Relationship Id="rId20" Type="http://schemas.openxmlformats.org/officeDocument/2006/relationships/hyperlink" Target="&#20013;&#20852;&#32467;&#23616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26460;&#21202;&#26031;&#21644;&#24179;&#28436;&#21464;.docx" TargetMode="External"/><Relationship Id="rId11" Type="http://schemas.openxmlformats.org/officeDocument/2006/relationships/hyperlink" Target="&#20811;&#26519;&#39039;1999&#24180;&#22312;&#20013;&#22269;&#20351;&#39302;&#34987;&#28856;&#21518;&#30340;&#31192;&#23494;&#35762;&#35805;&#26333;&#20809;.docx" TargetMode="External"/><Relationship Id="rId5" Type="http://schemas.openxmlformats.org/officeDocument/2006/relationships/hyperlink" Target="&#21313;&#26465;&#35819;&#21629;.docx" TargetMode="External"/><Relationship Id="rId15" Type="http://schemas.openxmlformats.org/officeDocument/2006/relationships/hyperlink" Target="&#19968;&#20010;&#32654;&#22269;&#22235;&#26143;&#19978;&#23558;&#34880;&#28107;&#26519;&#30340;&#20116;&#21477;&#35805;&#28436;&#35762;.docx" TargetMode="External"/><Relationship Id="rId10" Type="http://schemas.openxmlformats.org/officeDocument/2006/relationships/hyperlink" Target="&#37324;&#26681;&#35843;&#20355;&#20849;&#20135;&#22269;&#23478;.mp4" TargetMode="External"/><Relationship Id="rId19" Type="http://schemas.openxmlformats.org/officeDocument/2006/relationships/hyperlink" Target="&#32654;&#22269;&#30340;&#21830;&#36152;&#35848;&#21028;&#28165;&#21333;.docx" TargetMode="External"/><Relationship Id="rId4" Type="http://schemas.openxmlformats.org/officeDocument/2006/relationships/hyperlink" Target="&#22686;&#38271;&#19982;&#21457;&#23637;.docx" TargetMode="External"/><Relationship Id="rId9" Type="http://schemas.openxmlformats.org/officeDocument/2006/relationships/hyperlink" Target="&#19968;&#30452;&#34987;&#38544;&#34255;&#30340;&#35834;&#36125;&#23572;&#22996;&#21592;&#20250;&#23545;&#33707;&#35328;&#30340;&#39041;&#22870;&#35789;.doc" TargetMode="External"/><Relationship Id="rId14" Type="http://schemas.openxmlformats.org/officeDocument/2006/relationships/hyperlink" Target="&#32654;&#22269;&#21103;&#24635;&#32479;&#24429;&#26031;2018&#24180;10&#26376;4&#26085;&#35762;&#35805;&#20840;&#25991;.docx" TargetMode="External"/><Relationship Id="rId22" Type="http://schemas.openxmlformats.org/officeDocument/2006/relationships/hyperlink" Target="&#32654;&#22269;&#21046;&#35009;&#20013;&#20852;&#36890;&#35759;&#25970;&#21709;&#20102;&#22235;&#24231;&#20007;&#38047;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1354;&#24819;&#31038;&#20250;&#20027;&#20041;&#21457;&#23637;&#21382;&#31243;&#20013;&#30340;&#20195;&#34920;&#20154;&#29289;&#22270;.docx" TargetMode="External"/><Relationship Id="rId3" Type="http://schemas.openxmlformats.org/officeDocument/2006/relationships/hyperlink" Target="&#25286;&#38500;&#20154;&#24037;&#23707;.docx" TargetMode="External"/><Relationship Id="rId7" Type="http://schemas.openxmlformats.org/officeDocument/2006/relationships/hyperlink" Target="&#12298;&#31036;&#35760;&#8729;%20&#31036;&#36816;%20&#8729;&#22823;&#21516;&#31687;&#12299;.docx" TargetMode="External"/><Relationship Id="rId2" Type="http://schemas.openxmlformats.org/officeDocument/2006/relationships/hyperlink" Target="&#32654;&#22269;&#38450;&#37096;&#38271;&#39532;&#25552;&#26031;&#65306;&#19982;&#20013;&#22269;&#27491;&#38754;&#36973;&#36935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21335;&#28023;&#35832;&#23707;&#24314;&#35774;.docx" TargetMode="External"/><Relationship Id="rId5" Type="http://schemas.openxmlformats.org/officeDocument/2006/relationships/hyperlink" Target="&#19971;&#22269;&#28023;&#20891;&#24033;&#33322;&#21335;&#28023;.docx" TargetMode="External"/><Relationship Id="rId10" Type="http://schemas.openxmlformats.org/officeDocument/2006/relationships/hyperlink" Target="&#22823;&#22269;&#20542;&#22604;.docx" TargetMode="External"/><Relationship Id="rId4" Type="http://schemas.openxmlformats.org/officeDocument/2006/relationships/hyperlink" Target="&#32654;&#33328;&#38383;&#20837;&#20013;&#22269;&#21335;&#27801;&#32676;&#23707;12&#28023;&#37324;.docx" TargetMode="External"/><Relationship Id="rId9" Type="http://schemas.openxmlformats.org/officeDocument/2006/relationships/hyperlink" Target="&#27611;&#27901;&#19996;&#24605;&#24819;&#30340;&#24418;&#25104;.doc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29579;&#32769;&#24072;&#12298;&#39532;&#20811;&#24605;&#20027;&#20041;&#30495;&#29702;&#21147;&#37327;&#12299;.doc" TargetMode="External"/><Relationship Id="rId13" Type="http://schemas.openxmlformats.org/officeDocument/2006/relationships/hyperlink" Target="2018&#21271;&#22823;&#20116;&#22235;&#25991;&#31456;.docx" TargetMode="External"/><Relationship Id="rId18" Type="http://schemas.openxmlformats.org/officeDocument/2006/relationships/hyperlink" Target="&#25945;&#26448;&#26356;&#25442;.png" TargetMode="External"/><Relationship Id="rId26" Type="http://schemas.openxmlformats.org/officeDocument/2006/relationships/hyperlink" Target="&#20174;&#31435;&#22330;&#35770;&#21040;&#33258;&#24049;&#20154;&#8212;&#8212;&#27665;&#33829;&#32463;&#27982;&#30340;50&#22825;.docx" TargetMode="External"/><Relationship Id="rId3" Type="http://schemas.openxmlformats.org/officeDocument/2006/relationships/hyperlink" Target="&#20849;&#20135;&#20826;&#23459;&#35328;.docx" TargetMode="External"/><Relationship Id="rId21" Type="http://schemas.openxmlformats.org/officeDocument/2006/relationships/hyperlink" Target="&#32654;&#22269;&#22312;&#21488;&#28023;&#35201;&#36808;&#20986;&#26368;&#21361;&#38505;&#30340;&#19968;&#27493;.docx" TargetMode="External"/><Relationship Id="rId7" Type="http://schemas.openxmlformats.org/officeDocument/2006/relationships/hyperlink" Target="&#20013;&#22269;&#32463;&#27982;50&#20154;&#35770;&#22363;&#30340;&#29312;&#21033;&#21457;&#35328;.docx" TargetMode="External"/><Relationship Id="rId12" Type="http://schemas.openxmlformats.org/officeDocument/2006/relationships/hyperlink" Target="&#32654;&#27431;&#26085;&#19977;&#26041;&#32852;&#21512;&#22768;&#26126;.docx" TargetMode="External"/><Relationship Id="rId17" Type="http://schemas.openxmlformats.org/officeDocument/2006/relationships/hyperlink" Target="&#21313;&#24180;&#28009;&#21163;&#26159;&#25506;&#32034;&#21527;.docx" TargetMode="External"/><Relationship Id="rId25" Type="http://schemas.openxmlformats.org/officeDocument/2006/relationships/hyperlink" Target="&#31169;&#33829;&#32463;&#27982;&#24212;&#36880;&#28176;&#31163;&#22330;.docx" TargetMode="External"/><Relationship Id="rId2" Type="http://schemas.openxmlformats.org/officeDocument/2006/relationships/hyperlink" Target="&#39532;&#20811;&#24605;&#32426;&#24565;&#22823;&#20250;&#37325;&#35201;&#35762;&#35805;.docx" TargetMode="External"/><Relationship Id="rId16" Type="http://schemas.openxmlformats.org/officeDocument/2006/relationships/hyperlink" Target="&#25945;&#32946;&#37096;&#26032;&#25945;&#26448;&#23545;.docx" TargetMode="External"/><Relationship Id="rId20" Type="http://schemas.openxmlformats.org/officeDocument/2006/relationships/hyperlink" Target="&#20013;&#36130;&#21150;&#21407;&#21103;&#20027;&#20219;&#26472;&#20255;&#27665;&#23545;&#24403;&#19979;&#25913;&#38761;&#30340;&#20843;&#28857;&#24314;&#35758;.docx" TargetMode="External"/><Relationship Id="rId29" Type="http://schemas.openxmlformats.org/officeDocument/2006/relationships/hyperlink" Target="&#37101;&#26641;&#28165;&#37325;&#30917;&#21457;&#22768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31243;&#24681;&#23500;&#31561;&#20004;&#20250;&#24314;&#35758;&#65306;&#22269;&#23478;&#25511;&#21046;&#37329;&#34701;.docx" TargetMode="External"/><Relationship Id="rId11" Type="http://schemas.openxmlformats.org/officeDocument/2006/relationships/hyperlink" Target="&#29305;&#26391;&#26222;&#65306;&#35199;&#26041;&#32463;&#27982;&#19968;&#20307;&#21270;&#65288;&#38646;&#20851;&#31246;&#65289;.docx" TargetMode="External"/><Relationship Id="rId24" Type="http://schemas.openxmlformats.org/officeDocument/2006/relationships/hyperlink" Target="&#25112;&#30053;&#26426;&#36935;&#26399;&#24050;&#32463;&#32467;&#26463;.docx" TargetMode="External"/><Relationship Id="rId5" Type="http://schemas.openxmlformats.org/officeDocument/2006/relationships/hyperlink" Target="&#26032;&#25913;&#38761;&#24320;&#25918;22&#26465;.docx" TargetMode="External"/><Relationship Id="rId15" Type="http://schemas.openxmlformats.org/officeDocument/2006/relationships/hyperlink" Target="&#25226;22&#26465;&#30340;&#33618;&#35884;&#24615;&#21334;&#22269;&#25237;&#38477;&#24615;&#26292;&#38706;&#22312;&#20809;&#22825;&#21270;&#26085;&#20043;&#19979;.docx" TargetMode="External"/><Relationship Id="rId23" Type="http://schemas.openxmlformats.org/officeDocument/2006/relationships/hyperlink" Target="&#32654;&#22269;&#38450;&#37096;&#38271;&#39532;&#25552;&#26031;&#65306;&#19982;&#20013;&#22269;&#27491;&#38754;&#36973;&#36935;.docx" TargetMode="External"/><Relationship Id="rId28" Type="http://schemas.openxmlformats.org/officeDocument/2006/relationships/hyperlink" Target="&#22269;&#23478;&#26159;&#27665;&#33829;&#32463;&#27982;&#30340;&#30007;&#26379;&#21451;&#21527;.docx" TargetMode="External"/><Relationship Id="rId10" Type="http://schemas.openxmlformats.org/officeDocument/2006/relationships/hyperlink" Target="&#30333;&#30382;&#20070;&#26174;&#31034;&#20013;&#22269;&#30340;&#22374;&#33633;&#12289;&#22362;&#23450;&#19982;&#29702;&#24615;.docx" TargetMode="External"/><Relationship Id="rId19" Type="http://schemas.openxmlformats.org/officeDocument/2006/relationships/hyperlink" Target="&#21462;&#28040;&#25152;&#26377;&#21046;&#20998;&#31867;&#30340;&#20027;&#24352;&#26159;&#36829;&#21453;&#39532;&#20811;&#24605;&#20027;&#20041;(&#21608;&#26032;&#25104;).docx" TargetMode="External"/><Relationship Id="rId4" Type="http://schemas.openxmlformats.org/officeDocument/2006/relationships/hyperlink" Target="&#20013;&#22269;&#24320;&#25918;&#30340;&#22823;&#38376;&#19981;&#20250;&#20851;&#38381;.docx" TargetMode="External"/><Relationship Id="rId9" Type="http://schemas.openxmlformats.org/officeDocument/2006/relationships/hyperlink" Target="&#27491;&#35805;&#21453;&#35828;&#36824;&#26159;&#21453;&#35805;&#27491;&#35828;.docx" TargetMode="External"/><Relationship Id="rId14" Type="http://schemas.openxmlformats.org/officeDocument/2006/relationships/hyperlink" Target="&#27809;&#26377;&#36136;&#30097;&#20309;&#26469;&#36827;&#27493;.docx" TargetMode="External"/><Relationship Id="rId22" Type="http://schemas.openxmlformats.org/officeDocument/2006/relationships/hyperlink" Target="&#37329;&#28799;&#33635;&#21488;&#28023;&#20851;&#31995;.mp4" TargetMode="External"/><Relationship Id="rId27" Type="http://schemas.openxmlformats.org/officeDocument/2006/relationships/hyperlink" Target="&#31169;&#33829;&#32463;&#27982;&#30340;&#33392;&#38590;&#25104;&#38271;&#21490;.docx" TargetMode="External"/><Relationship Id="rId30" Type="http://schemas.openxmlformats.org/officeDocument/2006/relationships/hyperlink" Target="&#21496;&#27861;&#37096;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6500;&#24314;&#20855;&#26377;&#20013;&#22269;&#29305;&#33394;&#30340;&#21746;&#23398;&#31038;&#20250;&#31185;&#23398;.doc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0844;&#24320;&#20449;.docx" TargetMode="External"/><Relationship Id="rId2" Type="http://schemas.openxmlformats.org/officeDocument/2006/relationships/hyperlink" Target="&#33258;&#30001;&#27966;&#35328;&#35770;.doc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27754;&#20844;&#24320;&#20449;&#65288;&#27754;&#20806;&#38055;&#33268;&#32993;&#28201;&#20844;&#24320;&#20449;&#65289;.doc" TargetMode="External"/><Relationship Id="rId4" Type="http://schemas.openxmlformats.org/officeDocument/2006/relationships/hyperlink" Target="&#20844;&#20849;&#30693;&#35782;&#20998;&#23376;50&#20154;&#21517;&#21333;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25112;&#20105;&#20020;&#36817;.docx" TargetMode="External"/><Relationship Id="rId3" Type="http://schemas.openxmlformats.org/officeDocument/2006/relationships/hyperlink" Target="&#25913;&#38761;&#24320;&#25918;&#24517;&#39035;&#20197;&#30830;&#20445;&#22269;&#23478;&#23433;&#20840;&#21644;&#20154;&#27665;&#21033;&#30410;&#20026;&#21069;&#25552;(&#24038;&#27966;&#30340;&#22768;&#38899;).docx" TargetMode="External"/><Relationship Id="rId7" Type="http://schemas.openxmlformats.org/officeDocument/2006/relationships/hyperlink" Target="&#25209;&#35780;&#33258;&#30001;&#27966;.docx" TargetMode="External"/><Relationship Id="rId2" Type="http://schemas.openxmlformats.org/officeDocument/2006/relationships/hyperlink" Target="&#20851;&#20110;&#23567;&#23703;&#26449;&#36896;&#20551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23545;&#25991;&#38761;&#30340;&#35748;&#35782;&#20998;&#27495;&#31350;&#31455;&#20986;&#22312;&#21738;&#20799;&#65311;.doc" TargetMode="External"/><Relationship Id="rId5" Type="http://schemas.openxmlformats.org/officeDocument/2006/relationships/hyperlink" Target="&#21382;&#21490;&#26368;&#22823;&#35854;&#35328;&#8212;&#8212;&#25991;&#38761;&#32463;&#27982;&#23849;&#28291;&#35770;.docx" TargetMode="External"/><Relationship Id="rId4" Type="http://schemas.openxmlformats.org/officeDocument/2006/relationships/hyperlink" Target="&#35831;&#20320;&#20174;&#20849;&#20135;&#20826;&#37324;&#28378;&#20986;&#21435;.docx" TargetMode="External"/><Relationship Id="rId9" Type="http://schemas.openxmlformats.org/officeDocument/2006/relationships/hyperlink" Target="&#37266;&#37266;&#21543;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1435;&#23466;&#20826;&#23548;&#21046;.docx" TargetMode="External"/><Relationship Id="rId2" Type="http://schemas.openxmlformats.org/officeDocument/2006/relationships/hyperlink" Target="&#23433;&#24509;&#21830;&#20154;&#37073;&#23384;&#26609;&#33268;&#20989;&#32993;&#28201;.doc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5239;&#26085;&#31070;&#21095;.mp4" TargetMode="External"/><Relationship Id="rId2" Type="http://schemas.openxmlformats.org/officeDocument/2006/relationships/hyperlink" Target="&#35299;&#26500;&#23815;&#39640;.doc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24694;&#25630;&#32463;&#20856;.mp4" TargetMode="External"/><Relationship Id="rId4" Type="http://schemas.openxmlformats.org/officeDocument/2006/relationships/hyperlink" Target="&#31934;&#26085;&#20998;&#23376;&#19982;&#21382;&#21490;&#34394;&#26080;&#20027;&#20041;.doc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9982;&#28201;&#24635;&#29702;&#21830;&#27063;.doc" TargetMode="External"/><Relationship Id="rId2" Type="http://schemas.openxmlformats.org/officeDocument/2006/relationships/hyperlink" Target="&#37101;&#27849;&#33268;&#32993;&#38182;&#28059;&#12289;&#21556;&#37030;&#22269;&#20844;&#24320;&#20449;.do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36763;&#23376;&#38517;~1.DO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9968;&#20301;&#38498;&#22763;&#30340;&#24863;&#24936;.docx" TargetMode="External"/><Relationship Id="rId13" Type="http://schemas.openxmlformats.org/officeDocument/2006/relationships/hyperlink" Target="&#31185;&#25216;&#26085;&#25253;&#24635;&#32534;&#36753;&#21016;&#20122;&#19996;.docx" TargetMode="External"/><Relationship Id="rId3" Type="http://schemas.openxmlformats.org/officeDocument/2006/relationships/hyperlink" Target="&#20064;&#36817;&#24179;&#26032;&#26102;&#20195;&#20013;&#22269;&#29305;&#33394;&#31038;&#20250;&#20027;&#20041;&#24605;&#24819;&#22522;&#26412;&#20869;&#23481;.docx" TargetMode="External"/><Relationship Id="rId7" Type="http://schemas.openxmlformats.org/officeDocument/2006/relationships/hyperlink" Target="&#20013;&#22269;&#38761;&#21629;&#30340;&#36807;&#31243;.docx" TargetMode="External"/><Relationship Id="rId12" Type="http://schemas.openxmlformats.org/officeDocument/2006/relationships/hyperlink" Target="&#31185;&#25216;&#26085;&#25253;&#20027;&#32534;.mp4" TargetMode="External"/><Relationship Id="rId2" Type="http://schemas.openxmlformats.org/officeDocument/2006/relationships/hyperlink" Target="&#20064;&#36817;&#24179;&#26032;&#26102;&#20195;&#20013;&#22269;&#29305;&#33394;&#31038;&#20250;&#20027;&#20041;&#24605;&#24819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31038;&#20250;&#20027;&#20041;&#30340;&#26354;&#25240;&#21457;&#23637;.docx" TargetMode="External"/><Relationship Id="rId11" Type="http://schemas.openxmlformats.org/officeDocument/2006/relationships/hyperlink" Target="&#21521;&#26494;&#31066;&#30340;&#25209;&#35780;.docx" TargetMode="External"/><Relationship Id="rId5" Type="http://schemas.openxmlformats.org/officeDocument/2006/relationships/hyperlink" Target="&#20013;&#22269;&#36817;&#20195;&#20197;&#26469;&#30340;&#25937;&#20129;&#22270;&#23384;&#36816;&#21160;.docx" TargetMode="External"/><Relationship Id="rId10" Type="http://schemas.openxmlformats.org/officeDocument/2006/relationships/hyperlink" Target="&#32993;&#38797;&#38050;&#21561;&#29275;.mp4" TargetMode="External"/><Relationship Id="rId4" Type="http://schemas.openxmlformats.org/officeDocument/2006/relationships/hyperlink" Target="&#20013;&#22269;&#36817;&#20195;&#20197;&#26469;&#25112;&#21518;&#31614;&#35746;&#30340;&#19981;&#24179;&#31561;&#26465;&#32422;.docx" TargetMode="External"/><Relationship Id="rId9" Type="http://schemas.openxmlformats.org/officeDocument/2006/relationships/hyperlink" Target="&#32993;&#38797;&#38050;&#22238;&#24212;.docx" TargetMode="External"/><Relationship Id="rId14" Type="http://schemas.openxmlformats.org/officeDocument/2006/relationships/hyperlink" Target="&#20013;&#22269;&#30495;&#27491;&#30340;&#21361;&#26426;&#19981;&#26159;&#25151;&#22320;&#20135;.doc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2654;&#22909;&#29983;&#27963;.docx" TargetMode="External"/><Relationship Id="rId13" Type="http://schemas.openxmlformats.org/officeDocument/2006/relationships/hyperlink" Target="&#38472;&#23453;&#29983;.jpg" TargetMode="External"/><Relationship Id="rId3" Type="http://schemas.openxmlformats.org/officeDocument/2006/relationships/hyperlink" Target="&#26426;&#26500;&#25913;&#38761;.jpg" TargetMode="External"/><Relationship Id="rId7" Type="http://schemas.openxmlformats.org/officeDocument/2006/relationships/hyperlink" Target="&#24352;&#32500;&#20026;&#35848;&#20462;&#23466;.docx" TargetMode="External"/><Relationship Id="rId12" Type="http://schemas.openxmlformats.org/officeDocument/2006/relationships/hyperlink" Target="&#20154;&#27665;&#32593;&#35780;&#28014;&#22840;&#33258;&#22823;&#25991;&#39118;&#20043;&#19968;.docx" TargetMode="External"/><Relationship Id="rId17" Type="http://schemas.openxmlformats.org/officeDocument/2006/relationships/hyperlink" Target="&#31038;&#20250;&#20027;&#20041;&#26680;&#24515;&#20215;&#20540;&#20307;&#31995;.docx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&#21021;&#32423;&#38454;&#27573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&#22362;&#23450;&#19981;&#31227;&#25512;&#36827;&#20840;&#38754;&#20174;&#20005;&#27835;&#20826;.docx" TargetMode="External"/><Relationship Id="rId11" Type="http://schemas.openxmlformats.org/officeDocument/2006/relationships/hyperlink" Target="&#20154;&#27665;&#26085;&#25253;&#65306;&#29289;&#36136;&#24184;&#31119;&#30340;&#26102;&#20195;&#24050;&#32463;&#32467;&#26463;.docx" TargetMode="External"/><Relationship Id="rId5" Type="http://schemas.openxmlformats.org/officeDocument/2006/relationships/hyperlink" Target="&#30417;&#23519;&#20307;&#21046;&#25913;&#38761;.docx" TargetMode="External"/><Relationship Id="rId15" Type="http://schemas.openxmlformats.org/officeDocument/2006/relationships/hyperlink" Target="&#22522;&#26412;&#22269;&#24773;&#65288;18.5.3&#65289;.docx" TargetMode="External"/><Relationship Id="rId10" Type="http://schemas.openxmlformats.org/officeDocument/2006/relationships/hyperlink" Target="&#25105;&#22269;&#31038;&#20250;&#20004;&#20010;&#27809;&#26377;&#21464;.docx" TargetMode="External"/><Relationship Id="rId4" Type="http://schemas.openxmlformats.org/officeDocument/2006/relationships/hyperlink" Target="&#20826;&#25919;&#20998;&#24320;&#19982;&#20826;&#25919;&#19968;&#20307;.docx" TargetMode="External"/><Relationship Id="rId9" Type="http://schemas.openxmlformats.org/officeDocument/2006/relationships/hyperlink" Target="&#19981;&#24179;&#34913;&#19981;&#20805;&#20998;&#21457;&#23637;&#30340;&#34920;&#29616;.docx" TargetMode="External"/><Relationship Id="rId14" Type="http://schemas.openxmlformats.org/officeDocument/2006/relationships/hyperlink" Target="&#26085;&#26412;&#30340;&#21457;&#23637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0826;&#30340;&#21382;&#27425;&#22823;&#20250;&#30340;&#20027;&#39064;.docx" TargetMode="External"/><Relationship Id="rId2" Type="http://schemas.openxmlformats.org/officeDocument/2006/relationships/hyperlink" Target="&#19981;&#24536;&#21021;&#24515;.doc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/>
          </p:cNvSpPr>
          <p:nvPr>
            <p:ph type="title"/>
          </p:nvPr>
        </p:nvSpPr>
        <p:spPr>
          <a:xfrm>
            <a:off x="323528" y="1104265"/>
            <a:ext cx="8496944" cy="1460639"/>
          </a:xfrm>
        </p:spPr>
        <p:txBody>
          <a:bodyPr vert="horz" wrap="square" lIns="91440" tIns="45720" rIns="91440" bIns="45720" anchor="b"/>
          <a:lstStyle/>
          <a:p>
            <a:pPr algn="ctr" eaLnBrk="1" fontAlgn="auto" hangingPunct="1">
              <a:lnSpc>
                <a:spcPct val="150000"/>
              </a:lnSpc>
            </a:pPr>
            <a:r>
              <a:rPr lang="en-US" altLang="zh-CN" sz="4000" b="1" strike="noStrike" noProof="1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/>
            </a:r>
            <a:br>
              <a:rPr lang="en-US" altLang="zh-CN" sz="4000" b="1" strike="noStrike" noProof="1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4000" b="1" strike="noStrike" noProof="1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当代我国意识形态热点和前沿问题</a:t>
            </a:r>
            <a:endParaRPr lang="zh-CN" altLang="en-US" sz="4000" b="1" strike="noStrike" noProof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3471329" y="3518216"/>
            <a:ext cx="2006600" cy="781050"/>
          </a:xfrm>
        </p:spPr>
        <p:txBody>
          <a:bodyPr vert="horz" wrap="square" lIns="91440" tIns="45720" rIns="91440" bIns="45720" anchor="t">
            <a:normAutofit fontScale="95000" lnSpcReduction="10000"/>
          </a:bodyPr>
          <a:lstStyle/>
          <a:p>
            <a:pPr algn="ctr" eaLnBrk="1" fontAlgn="auto" hangingPunct="1">
              <a:buNone/>
            </a:pPr>
            <a:r>
              <a:rPr lang="zh-CN" altLang="en-US" sz="4100" b="1" strike="noStrike" noProof="1" smtClean="0">
                <a:latin typeface="楷体" panose="02010609060101010101" charset="-122"/>
                <a:ea typeface="楷体" panose="02010609060101010101" charset="-122"/>
              </a:rPr>
              <a:t>王岩</a:t>
            </a:r>
            <a:r>
              <a:rPr lang="zh-CN" altLang="en-US" sz="3600" b="1" strike="noStrike" noProof="1" smtClean="0">
                <a:ea typeface="仿宋_GB2312" pitchFamily="49" charset="-122"/>
              </a:rPr>
              <a:t> </a:t>
            </a:r>
            <a:endParaRPr lang="zh-CN" altLang="en-US" sz="3600" b="1" strike="noStrike" noProof="1">
              <a:ea typeface="仿宋_GB2312" pitchFamily="49" charset="-122"/>
            </a:endParaRPr>
          </a:p>
        </p:txBody>
      </p:sp>
      <p:sp>
        <p:nvSpPr>
          <p:cNvPr id="60419" name="文本框 1"/>
          <p:cNvSpPr txBox="1"/>
          <p:nvPr/>
        </p:nvSpPr>
        <p:spPr>
          <a:xfrm>
            <a:off x="323528" y="4544695"/>
            <a:ext cx="856895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上海交通大学特聘教授、马克思主义学院院长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1560" y="836712"/>
            <a:ext cx="8136904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6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）科学理解“梦想”与“中国梦”的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独到内涵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lnSpc>
                <a:spcPts val="436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“梦”的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原初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含义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与当下意义。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梦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）如何看待增长与发展的关系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贯彻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新发展理念（创新、协调、绿色、开放、共享）。快速增长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与高质量发展。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发展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）如何深刻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认识“伟大斗争”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敌对势力和平演变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十条诫命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不战而胜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奶头战略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崔永元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颁奖词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意识形态与遏制战略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0" action="ppaction://hlinkfile"/>
              </a:rPr>
              <a:t>里根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1" action="ppaction://hlinkfile"/>
              </a:rPr>
              <a:t>克林顿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2" action="ppaction://hlinkfile"/>
              </a:rPr>
              <a:t>布什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3" action="ppaction://hlinkfile"/>
              </a:rPr>
              <a:t>特朗普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4" action="ppaction://hlinkfile"/>
              </a:rPr>
              <a:t>彭斯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5" action="ppaction://hlinkfile"/>
              </a:rPr>
              <a:t>将军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中美贸易战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6" action="ppaction://hlinkfile"/>
              </a:rPr>
              <a:t>郎咸平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7" action="ppaction://hlinkfile"/>
              </a:rPr>
              <a:t>川普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8" action="ppaction://hlinkfile"/>
              </a:rPr>
              <a:t>反击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9" action="ppaction://hlinkfile"/>
              </a:rPr>
              <a:t>清单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0" action="ppaction://hlinkfile"/>
              </a:rPr>
              <a:t>中兴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1" action="ppaction://hlinkfile"/>
              </a:rPr>
              <a:t>合规员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2" action="ppaction://hlinkfile"/>
              </a:rPr>
              <a:t>四座丧钟</a:t>
            </a:r>
            <a:r>
              <a:rPr lang="zh-CN" altLang="en-US" sz="1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 smtClean="0"/>
              <a:t>    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301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3851" y="764704"/>
            <a:ext cx="820891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）关于全面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贯彻新时代的强军思想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——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“听党指挥、能打胜仗、作风优良”的人民军队（有血性、能打仗、打胜仗）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坚决反对军队国家化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关于南海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岛礁建设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正面遭遇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拆除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12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海里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七国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——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中国人在南海问题上没有话语权的时代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一去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不复返。      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）关于社会主义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五百年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空性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社会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主义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理想社会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年，空性社会主义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年，科学社会主义理论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年，科学社会主义实践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年。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0" action="ppaction://hlinkfile"/>
              </a:rPr>
              <a:t>大国的坍塌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98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5168" y="908720"/>
            <a:ext cx="8496621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4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．对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年重大事件的高度</a:t>
            </a:r>
            <a:r>
              <a:rPr lang="zh-CN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关注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诞生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总书记讲话    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讲话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(2)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《共产党宣言》发表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170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共产党宣言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》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(3)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越开越大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新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22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条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思考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50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人论坛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(4)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“真理标准”讨论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周年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真理的力量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(5)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中美贸易战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官方声明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0" action="ppaction://hlinkfile"/>
              </a:rPr>
              <a:t>白皮书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1" action="ppaction://hlinkfile"/>
              </a:rPr>
              <a:t>西方一体化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2" action="ppaction://hlinkfile"/>
              </a:rPr>
              <a:t>三国声明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）朝鲜去核化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）敏感问题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3" action="ppaction://hlinkfile"/>
              </a:rPr>
              <a:t>个人崇拜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4" action="ppaction://hlinkfile"/>
              </a:rPr>
              <a:t>质疑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5" action="ppaction://hlinkfile"/>
              </a:rPr>
              <a:t>22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5" action="ppaction://hlinkfile"/>
              </a:rPr>
              <a:t>条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6" action="ppaction://hlinkfile"/>
              </a:rPr>
              <a:t>教科书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7" action="ppaction://hlinkfile"/>
              </a:rPr>
              <a:t>批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8" action="ppaction://hlinkfile"/>
              </a:rPr>
              <a:t>革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9" action="ppaction://hlinkfile"/>
              </a:rPr>
              <a:t>周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0" action="ppaction://hlinkfile"/>
              </a:rPr>
              <a:t>文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(8)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台湾问题              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1" action="ppaction://hlinkfile"/>
              </a:rPr>
              <a:t>底线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2" action="ppaction://hlinkfile"/>
              </a:rPr>
              <a:t>金灿荣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）如何看待战略机遇期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3" action="ppaction://hlinkfile"/>
              </a:rPr>
              <a:t>正面遭遇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4" action="ppaction://hlinkfile"/>
              </a:rPr>
              <a:t>新冷战开始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）民营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5" action="ppaction://hlinkfile"/>
              </a:rPr>
              <a:t>离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5" action="ppaction://hlinkfile"/>
              </a:rPr>
              <a:t>场论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6" action="ppaction://hlinkfile"/>
              </a:rPr>
              <a:t>自己人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7" action="ppaction://hlinkfile"/>
              </a:rPr>
              <a:t>委屈声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8" action="ppaction://hlinkfile"/>
              </a:rPr>
              <a:t>质疑声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9" action="ppaction://hlinkfile"/>
              </a:rPr>
              <a:t>多方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0" action="ppaction://hlinkfile"/>
              </a:rPr>
              <a:t>跟进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354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AutoShape 2"/>
          <p:cNvSpPr>
            <a:spLocks noGrp="1"/>
          </p:cNvSpPr>
          <p:nvPr>
            <p:ph type="title"/>
          </p:nvPr>
        </p:nvSpPr>
        <p:spPr>
          <a:xfrm>
            <a:off x="356530" y="1196752"/>
            <a:ext cx="8358931" cy="1904623"/>
          </a:xfrm>
        </p:spPr>
        <p:txBody>
          <a:bodyPr vert="horz" wrap="square" lIns="91440" tIns="45720" rIns="91440" bIns="45720" anchor="b"/>
          <a:lstStyle/>
          <a:p>
            <a:pPr>
              <a:lnSpc>
                <a:spcPts val="484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．对当代中国马克思主义的自信在加强</a:t>
            </a: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——中国特色哲学社会科学话语体系、学术体系、学科体系的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构建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构 建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503" y="4149080"/>
            <a:ext cx="8856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关于“与时俱进”、“丰富完善”、“回归主流”</a:t>
            </a:r>
          </a:p>
          <a:p>
            <a:pPr marL="914400" lvl="1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关于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彰显特色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话语转换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整合建构</a:t>
            </a: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6548" y="3101375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“深化马克思主义理论研究和建设，加快构建中国特色哲学社会科学。”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习近平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十九大报告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470018" grpId="2"/>
      <p:bldP spid="470018" grpId="3"/>
      <p:bldP spid="470018" grpId="4"/>
      <p:bldP spid="470018" grpId="5"/>
      <p:bldP spid="470018" grpId="6"/>
      <p:bldP spid="470018" grpId="7"/>
      <p:bldP spid="470018" grpId="8"/>
      <p:bldP spid="470018" grpId="9"/>
      <p:bldP spid="470018" grpId="10"/>
      <p:bldP spid="470018" grpId="11"/>
      <p:bldP spid="470018" grpId="12"/>
      <p:bldP spid="470018" grpId="13"/>
      <p:bldP spid="470018" grpId="14"/>
      <p:bldP spid="470018" grpId="15"/>
      <p:bldP spid="470018" grpId="16"/>
      <p:bldP spid="470018" grpId="17"/>
      <p:bldP spid="470018" grpId="18"/>
      <p:bldP spid="470018" grpId="19"/>
      <p:bldP spid="470018" grpId="20"/>
      <p:bldP spid="470018" grpId="21"/>
      <p:bldP spid="470018" grpId="22"/>
      <p:bldP spid="470018" grpId="23"/>
      <p:bldP spid="470018" grpId="24"/>
      <p:bldP spid="470018" grpId="25"/>
      <p:bldP spid="470018" grpId="26"/>
      <p:bldP spid="470018" grpId="2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AutoShape 2"/>
          <p:cNvSpPr>
            <a:spLocks noGrp="1"/>
          </p:cNvSpPr>
          <p:nvPr>
            <p:ph type="title"/>
          </p:nvPr>
        </p:nvSpPr>
        <p:spPr>
          <a:xfrm>
            <a:off x="690245" y="762635"/>
            <a:ext cx="6906895" cy="677545"/>
          </a:xfrm>
        </p:spPr>
        <p:txBody>
          <a:bodyPr vert="horz" wrap="square" lIns="91440" tIns="45720" rIns="91440" bIns="45720" anchor="b"/>
          <a:lstStyle/>
          <a:p>
            <a:pPr algn="ctr" eaLnBrk="1" fontAlgn="auto" hangingPunct="1"/>
            <a:r>
              <a:rPr lang="en-US" altLang="zh-CN" sz="4400" b="1" strike="noStrike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400" b="1" strike="noStrike" noProof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46819" name="Rectangle 3"/>
          <p:cNvSpPr>
            <a:spLocks noGrp="1"/>
          </p:cNvSpPr>
          <p:nvPr>
            <p:ph idx="4294967295"/>
          </p:nvPr>
        </p:nvSpPr>
        <p:spPr>
          <a:xfrm>
            <a:off x="107504" y="1052736"/>
            <a:ext cx="8856983" cy="3540125"/>
          </a:xfrm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“与时俱进”、“丰富完善”、“回归主流”</a:t>
            </a:r>
          </a:p>
          <a:p>
            <a:pPr>
              <a:buNone/>
            </a:pP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577" y="2333912"/>
            <a:ext cx="3411855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两类问题：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1.过于拘泥于理论的形式和历史的传统</a:t>
            </a:r>
          </a:p>
          <a:p>
            <a:endParaRPr lang="en-US" altLang="zh-CN" sz="28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2.受到来自西方话语体系的渗透和挑战</a:t>
            </a:r>
          </a:p>
        </p:txBody>
      </p:sp>
      <p:sp>
        <p:nvSpPr>
          <p:cNvPr id="5" name="右箭头 4"/>
          <p:cNvSpPr/>
          <p:nvPr/>
        </p:nvSpPr>
        <p:spPr>
          <a:xfrm>
            <a:off x="4171124" y="3614003"/>
            <a:ext cx="1098550" cy="117475"/>
          </a:xfrm>
          <a:prstGeom prst="rightArrow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22074" y="1964580"/>
            <a:ext cx="3418840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将一般的、共性的转换为具体的、时代的；将历史的、传统的转化为当代的、现代的；将零散的、碎片化的转化为系统的、完整的；将隐性的转化为显性的；将边缘化的转化为核心化的。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61521" y="3119029"/>
            <a:ext cx="1236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如何做？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Rectangle 4"/>
          <p:cNvSpPr>
            <a:spLocks noGrp="1"/>
          </p:cNvSpPr>
          <p:nvPr>
            <p:ph idx="4294967295"/>
          </p:nvPr>
        </p:nvSpPr>
        <p:spPr>
          <a:xfrm>
            <a:off x="35496" y="1052736"/>
            <a:ext cx="8964488" cy="787400"/>
          </a:xfrm>
        </p:spPr>
        <p:txBody>
          <a:bodyPr wrap="square" lIns="91440" tIns="45720" rIns="91440" bIns="45720" anchor="t"/>
          <a:lstStyle/>
          <a:p>
            <a:pPr>
              <a:lnSpc>
                <a:spcPct val="90000"/>
              </a:lnSpc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关于“彰显特色”、“话语转换”、“整合建构”</a:t>
            </a:r>
          </a:p>
          <a:p>
            <a:pPr>
              <a:lnSpc>
                <a:spcPct val="90000"/>
              </a:lnSpc>
              <a:buNone/>
            </a:pP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196" name="圆角矩形 8195"/>
          <p:cNvSpPr/>
          <p:nvPr/>
        </p:nvSpPr>
        <p:spPr>
          <a:xfrm>
            <a:off x="324377" y="2181850"/>
            <a:ext cx="4343400" cy="990600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ea typeface="宋体" panose="02010600030101010101" pitchFamily="2" charset="-122"/>
              </a:rPr>
              <a:t>马克思主义“碎片化”</a:t>
            </a:r>
            <a:r>
              <a:rPr lang="zh-CN" altLang="en-US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endParaRPr lang="en-US" altLang="zh-CN" sz="2400" dirty="0" smtClea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“散在化”或</a:t>
            </a:r>
            <a:r>
              <a:rPr lang="zh-CN" altLang="en-US" sz="2400" dirty="0">
                <a:solidFill>
                  <a:schemeClr val="bg1"/>
                </a:solidFill>
                <a:ea typeface="宋体" panose="02010600030101010101" pitchFamily="2" charset="-122"/>
              </a:rPr>
              <a:t>“隐性化”问题</a:t>
            </a:r>
          </a:p>
        </p:txBody>
      </p:sp>
      <p:sp>
        <p:nvSpPr>
          <p:cNvPr id="8197" name="圆角矩形 8196"/>
          <p:cNvSpPr/>
          <p:nvPr/>
        </p:nvSpPr>
        <p:spPr>
          <a:xfrm>
            <a:off x="324377" y="4221088"/>
            <a:ext cx="4343400" cy="990600"/>
          </a:xfrm>
          <a:prstGeom prst="roundRect">
            <a:avLst>
              <a:gd name="adj" fmla="val 9106"/>
            </a:avLst>
          </a:prstGeom>
          <a:solidFill>
            <a:srgbClr val="FF0000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ea typeface="宋体" panose="02010600030101010101" pitchFamily="2" charset="-122"/>
              </a:rPr>
              <a:t>马克思主义话语先天不足问题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228184" y="2175576"/>
            <a:ext cx="2286000" cy="3311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核心要义在于“不忘本来，吸收外来，面向未来”，做到“马为魂，中为体，史为根，西为用”。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42" y="2270760"/>
            <a:ext cx="1403350" cy="30156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/>
          </p:cNvSpPr>
          <p:nvPr>
            <p:ph type="title"/>
          </p:nvPr>
        </p:nvSpPr>
        <p:spPr>
          <a:xfrm>
            <a:off x="796925" y="1564005"/>
            <a:ext cx="7000875" cy="337185"/>
          </a:xfrm>
        </p:spPr>
        <p:txBody>
          <a:bodyPr vert="horz" wrap="square" lIns="91440" tIns="45720" rIns="91440" bIns="45720" anchor="b"/>
          <a:lstStyle/>
          <a:p>
            <a:pPr eaLnBrk="1" fontAlgn="auto" hangingPunct="1"/>
            <a:r>
              <a:rPr lang="en-US" altLang="zh-CN" sz="4400" strike="noStrike" noProof="1">
                <a:solidFill>
                  <a:schemeClr val="tx1"/>
                </a:solidFill>
                <a:ea typeface="黑体" panose="02010609060101010101" pitchFamily="2" charset="-122"/>
              </a:rPr>
              <a:t>  </a:t>
            </a:r>
            <a:endParaRPr lang="zh-CN" altLang="en-US" sz="4400" strike="noStrike" noProof="1">
              <a:solidFill>
                <a:schemeClr val="tx1"/>
              </a:solidFill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9030" y="1302385"/>
            <a:ext cx="6755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构建中国特色哲学社会科学体系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的基本路径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60" y="2492895"/>
            <a:ext cx="7720910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endParaRPr lang="zh-CN" altLang="en-US" sz="2800" b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 algn="ctr">
              <a:buNone/>
            </a:pPr>
            <a:r>
              <a:rPr lang="zh-CN" altLang="en-US" sz="3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回归经典</a:t>
            </a:r>
            <a:r>
              <a:rPr lang="zh-CN" altLang="en-US" sz="36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、与时俱进</a:t>
            </a:r>
          </a:p>
          <a:p>
            <a:pPr marL="0" indent="0" algn="ctr">
              <a:buNone/>
            </a:pPr>
            <a:r>
              <a:rPr lang="zh-CN" altLang="en-US" sz="36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面向实践、追问时代</a:t>
            </a:r>
            <a:endParaRPr lang="zh-CN" altLang="en-US" sz="36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0" indent="0" algn="ctr"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真正拿出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立得住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、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叫得响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、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传得开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的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“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核心话语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”，</a:t>
            </a:r>
          </a:p>
          <a:p>
            <a:pPr marL="0" indent="0" algn="ctr"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打造马克思主义政治哲学的“</a:t>
            </a:r>
            <a:r>
              <a:rPr lang="zh-CN" altLang="en-US" sz="2800" b="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中国学派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552" y="11247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三、杂音与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噪音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体现为当代中国的非主流社会思潮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5536" y="2636912"/>
            <a:ext cx="8136904" cy="246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2010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年至今，《人民论坛》杂志社对社会思潮进行了动态跟踪研究，通过问卷调查、深入调查和深度访谈等研究方法，综合筛选出近八年来国内受关注程度较高、现实影响深刻的十大社会思潮。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7664" y="1916832"/>
            <a:ext cx="6480720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1860"/>
              </p:ext>
            </p:extLst>
          </p:nvPr>
        </p:nvGraphicFramePr>
        <p:xfrm>
          <a:off x="251521" y="764704"/>
          <a:ext cx="8712966" cy="495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251">
                  <a:extLst>
                    <a:ext uri="{9D8B030D-6E8A-4147-A177-3AD203B41FA5}">
                      <a16:colId xmlns:a16="http://schemas.microsoft.com/office/drawing/2014/main" val="2632587292"/>
                    </a:ext>
                  </a:extLst>
                </a:gridCol>
                <a:gridCol w="997700">
                  <a:extLst>
                    <a:ext uri="{9D8B030D-6E8A-4147-A177-3AD203B41FA5}">
                      <a16:colId xmlns:a16="http://schemas.microsoft.com/office/drawing/2014/main" val="546396686"/>
                    </a:ext>
                  </a:extLst>
                </a:gridCol>
                <a:gridCol w="998723">
                  <a:extLst>
                    <a:ext uri="{9D8B030D-6E8A-4147-A177-3AD203B41FA5}">
                      <a16:colId xmlns:a16="http://schemas.microsoft.com/office/drawing/2014/main" val="3475712213"/>
                    </a:ext>
                  </a:extLst>
                </a:gridCol>
                <a:gridCol w="997700">
                  <a:extLst>
                    <a:ext uri="{9D8B030D-6E8A-4147-A177-3AD203B41FA5}">
                      <a16:colId xmlns:a16="http://schemas.microsoft.com/office/drawing/2014/main" val="431237920"/>
                    </a:ext>
                  </a:extLst>
                </a:gridCol>
                <a:gridCol w="998723">
                  <a:extLst>
                    <a:ext uri="{9D8B030D-6E8A-4147-A177-3AD203B41FA5}">
                      <a16:colId xmlns:a16="http://schemas.microsoft.com/office/drawing/2014/main" val="3099047558"/>
                    </a:ext>
                  </a:extLst>
                </a:gridCol>
                <a:gridCol w="998723">
                  <a:extLst>
                    <a:ext uri="{9D8B030D-6E8A-4147-A177-3AD203B41FA5}">
                      <a16:colId xmlns:a16="http://schemas.microsoft.com/office/drawing/2014/main" val="929312289"/>
                    </a:ext>
                  </a:extLst>
                </a:gridCol>
                <a:gridCol w="997700">
                  <a:extLst>
                    <a:ext uri="{9D8B030D-6E8A-4147-A177-3AD203B41FA5}">
                      <a16:colId xmlns:a16="http://schemas.microsoft.com/office/drawing/2014/main" val="1897280787"/>
                    </a:ext>
                  </a:extLst>
                </a:gridCol>
                <a:gridCol w="998723">
                  <a:extLst>
                    <a:ext uri="{9D8B030D-6E8A-4147-A177-3AD203B41FA5}">
                      <a16:colId xmlns:a16="http://schemas.microsoft.com/office/drawing/2014/main" val="403603325"/>
                    </a:ext>
                  </a:extLst>
                </a:gridCol>
                <a:gridCol w="998723">
                  <a:extLst>
                    <a:ext uri="{9D8B030D-6E8A-4147-A177-3AD203B41FA5}">
                      <a16:colId xmlns:a16="http://schemas.microsoft.com/office/drawing/2014/main" val="740462494"/>
                    </a:ext>
                  </a:extLst>
                </a:gridCol>
              </a:tblGrid>
              <a:tr h="3144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排序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1285940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普世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价值论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202153"/>
                  </a:ext>
                </a:extLst>
              </a:tr>
              <a:tr h="5793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创新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马克思主义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新权威主义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671359"/>
                  </a:ext>
                </a:extLst>
              </a:tr>
              <a:tr h="5793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社会民主主义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创新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马克思主义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新左派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生态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071753"/>
                  </a:ext>
                </a:extLst>
              </a:tr>
              <a:tr h="5793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文化保守主义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道德相对主义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拜物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创新马克思主义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极端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消费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768315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道德相对主义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社会民主主义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普世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价值论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普世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价值论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普世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价值论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新左派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泛娱乐主义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6895859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新左派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文化保守主义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极端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宪政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思潮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生态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普世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价值论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激进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左派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7703481"/>
                  </a:ext>
                </a:extLst>
              </a:tr>
              <a:tr h="5793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新国家干预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新儒家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新儒家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新左派思潮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文化保守主义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636414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功利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民族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新左派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极端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生态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功利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历史虚无主义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340795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大国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心态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民粹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道德相对主义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新儒家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新儒家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极端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消费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新自由主义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546549"/>
                  </a:ext>
                </a:extLst>
              </a:tr>
              <a:tr h="3873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伪科学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公平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正义论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社会民主主义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伪科学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宪政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思潮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道德相对主义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生态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主义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普世价值论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51805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76419" y="1668649"/>
            <a:ext cx="14743451" cy="57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3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536" y="1196752"/>
            <a:ext cx="8136904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1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、新自由主义</a:t>
            </a: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价值观上主张个人主义</a:t>
            </a: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经济上主张三化——绝对自由化（古典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主义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的升华自由竞争、自由贸易、自由经营）、绝对私有化、绝对市场化（市场万能化）</a:t>
            </a: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政治上实施宪政民主</a:t>
            </a: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国际上推行“全球一体化”即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全球化</a:t>
            </a:r>
            <a:endParaRPr lang="en-US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自由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派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公开信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公知分子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汪公开信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170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noProof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十九大精神</a:t>
            </a:r>
            <a:r>
              <a:rPr lang="zh-CN" altLang="en-US" b="1" noProof="1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与当代</a:t>
            </a:r>
            <a:r>
              <a:rPr lang="zh-CN" altLang="en-US" b="1" noProof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我国意识形态热点和前沿问题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9512" y="980728"/>
            <a:ext cx="8784976" cy="647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2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、意识形态及其基本功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320"/>
              </a:lnSpc>
            </a:pPr>
            <a:r>
              <a:rPr lang="en-US" altLang="zh-CN" dirty="0" smtClean="0"/>
              <a:t>      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</a:rPr>
              <a:t>什么</a:t>
            </a:r>
            <a:r>
              <a:rPr lang="zh-CN" altLang="zh-CN" dirty="0">
                <a:solidFill>
                  <a:srgbClr val="FF0000"/>
                </a:solidFill>
              </a:rPr>
              <a:t>是</a:t>
            </a:r>
            <a:r>
              <a:rPr lang="zh-CN" altLang="zh-CN" dirty="0" smtClean="0">
                <a:solidFill>
                  <a:srgbClr val="FF0000"/>
                </a:solidFill>
              </a:rPr>
              <a:t>意识形态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432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是以一定的阶级、集团的利益、意志和要求为核心内容，为其提供信仰体系、价值观念和行为规范，反映社会政治制度、经济形态和文化观念的一种理论化的价值观体系（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values system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），是建立在一定经济基础之上的观念上层建筑（包括政治法律思想、道德、艺术、宗教、哲学和其他社会科学）</a:t>
            </a:r>
            <a:r>
              <a:rPr lang="zh-CN" altLang="zh-CN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8313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592" y="1268760"/>
            <a:ext cx="741682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、新“左”派</a:t>
            </a:r>
          </a:p>
          <a:p>
            <a:pPr>
              <a:lnSpc>
                <a:spcPts val="46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）在经济领域反对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市场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机制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和改革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开放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6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）在政治领域推崇全面民主或直接民主</a:t>
            </a:r>
          </a:p>
          <a:p>
            <a:pPr>
              <a:lnSpc>
                <a:spcPts val="46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）在文化和社会理念上倡导绝对平等</a:t>
            </a:r>
          </a:p>
          <a:p>
            <a:pPr>
              <a:lnSpc>
                <a:spcPts val="46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）在对外交往方面敌视全球化进程</a:t>
            </a:r>
          </a:p>
          <a:p>
            <a:pPr>
              <a:lnSpc>
                <a:spcPts val="46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）在历史评价方面鼓吹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革命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、重新评价文化大革命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混改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文化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革命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批评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战争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醒醒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248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7664" y="1340768"/>
            <a:ext cx="705678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、宪政民主论</a:t>
            </a:r>
          </a:p>
          <a:p>
            <a:pPr lvl="0">
              <a:lnSpc>
                <a:spcPts val="48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）主张“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三权分立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48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）宣扬“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多党制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公开信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48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）坚持“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普选制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  </a:t>
            </a:r>
            <a:endParaRPr lang="zh-CN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8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标榜“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司法独立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48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）鼓吹“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军队国家化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  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党主立宪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646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1484784"/>
            <a:ext cx="8064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、历史虚无主义</a:t>
            </a:r>
          </a:p>
          <a:p>
            <a:pPr lvl="0">
              <a:lnSpc>
                <a:spcPts val="46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否定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和歪曲中国革命的历史——告别革命论</a:t>
            </a:r>
          </a:p>
          <a:p>
            <a:pPr lvl="0">
              <a:lnSpc>
                <a:spcPts val="46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虚构历史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消解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英雄       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精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分子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46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已被历史淘汰的旧势力评功摆好</a:t>
            </a:r>
          </a:p>
          <a:p>
            <a:pPr lvl="0">
              <a:lnSpc>
                <a:spcPts val="46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“戏说”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、“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恶搞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”历史和红色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经典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ts val="46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主张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帝国主义侵略有功——侵略有功论</a:t>
            </a:r>
          </a:p>
        </p:txBody>
      </p:sp>
    </p:spTree>
    <p:extLst>
      <p:ext uri="{BB962C8B-B14F-4D97-AF65-F5344CB8AC3E}">
        <p14:creationId xmlns:p14="http://schemas.microsoft.com/office/powerpoint/2010/main" val="141704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1052736"/>
            <a:ext cx="82085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5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、普世价值观</a:t>
            </a:r>
          </a:p>
          <a:p>
            <a:pPr>
              <a:lnSpc>
                <a:spcPts val="48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）打着自由、民主、人权的旗号，宣传的是西方政治制度、价值观念</a:t>
            </a:r>
          </a:p>
          <a:p>
            <a:pPr>
              <a:lnSpc>
                <a:spcPts val="48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）作为一种“专有名词”，特指西方（美国）的价值观念和政治制度</a:t>
            </a:r>
          </a:p>
          <a:p>
            <a:pPr>
              <a:lnSpc>
                <a:spcPts val="48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）普世价值与价值共识或共同价值有着根本的不同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04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536" y="90872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6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、公民社会思潮</a:t>
            </a: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）强化公民社会具有相对于国家的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独立性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）专注于公民社会中的公民权利，宣传西方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价值观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）借助于公民社会所谓的民主功能，鼓噪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NGO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组织所谓的“维权行为”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）借助于公民社会组织，如，基金会、研究会、商会、教会、学会等，搞变相的价值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输出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48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6704" y="1484784"/>
            <a:ext cx="8640637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7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、西方新闻观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）新闻不受党派、政府干预。而且认为新闻是政府的永恒监督者，是“社会公器”、“第四权力”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）新闻具有客观性、中立性和公正性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）现实中的不可能，国际上的双重标准 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095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512" y="980728"/>
            <a:ext cx="896448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8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、民主社会主义</a:t>
            </a:r>
          </a:p>
          <a:p>
            <a:pPr>
              <a:lnSpc>
                <a:spcPts val="32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理论基础上宣扬多元性，主张放弃统一的世界观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，否认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马克思主义的指导作用；</a:t>
            </a:r>
          </a:p>
          <a:p>
            <a:pPr>
              <a:lnSpc>
                <a:spcPts val="32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）政治上主张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联合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专政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，否认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阶级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阶级斗争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主张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多党制；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公开信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1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公开信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1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公开信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）经济上主张建立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混合经济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反对消灭私有制，主张实行国家干预和计划化，逐步扩大国有化；</a:t>
            </a:r>
          </a:p>
          <a:p>
            <a:pPr>
              <a:lnSpc>
                <a:spcPts val="32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）社会上主张实施社会保障制度和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福利国家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，进行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收入和财富的再分配，以实现经济平等；</a:t>
            </a:r>
          </a:p>
          <a:p>
            <a:pPr>
              <a:lnSpc>
                <a:spcPts val="32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）社会进步上主张通过改良和科技革命，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从而将资本主义转化为民主社会主义。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35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31640" y="1340768"/>
            <a:ext cx="7560840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、消费主义——“我买故我在” 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）节俭过时论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）夸大消费的价值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）奢侈品消费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）注重符号消费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）炫耀消费</a:t>
            </a:r>
          </a:p>
          <a:p>
            <a:pPr>
              <a:lnSpc>
                <a:spcPts val="4500"/>
              </a:lnSpc>
            </a:pP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）攀比消费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839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536" y="980728"/>
            <a:ext cx="8496944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、民粹主义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）作为一种社会思潮，它具有一种依附性的存在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形式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）作为一种政治运动，草根群体是其的主体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）作为公民权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的诉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求路径，直接民主是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其政治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信念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）作为直接民主的现实表现，非理性和反法治则构成了其主要的行为特征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）作为一种政治思潮，追求个体的绝对权利，主张绝对的自由与平等构成了其主要的政治价值取向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）作为一种政治策略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，动员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平民大众参与政治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进程的方式</a:t>
            </a:r>
          </a:p>
          <a:p>
            <a:pPr>
              <a:lnSpc>
                <a:spcPts val="3200"/>
              </a:lnSpc>
            </a:pP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）作为一种网络空间的存在形式，民粹主义表现为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解构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中心，消解崇高，崇尚多元，追求低俗为特征。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35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908720"/>
            <a:ext cx="8352928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维护我国主流意识形态安全的主要路径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社会主义先进文化，保障文化安全。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主流意识形态的经济基础。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3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壮大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和培育主流意识形态的阶级基础。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4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意识形态的对话机制。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5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中国共产党的执政能力建设。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6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民主政治建设，体现社会主义意识形态的政治优势。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7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确保媒体安全的同时，提高我国的国际传播能力。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8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赢得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我国主流意识形态的国际环境</a:t>
            </a:r>
            <a:r>
              <a:rPr lang="zh-CN" altLang="zh-CN" sz="24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11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1412776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60"/>
              </a:lnSpc>
            </a:pPr>
            <a:r>
              <a:rPr lang="en-US" altLang="zh-CN" sz="2800" dirty="0" smtClean="0"/>
              <a:t>        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社会发展中的特殊地位，铸就了意识形态的政治化过程，使意识形态具有强烈的政治倾向性。意识形态的政治化过程实际上就是与国家权力逐步融合的过程，并由此凸显了其强劲的政治功能，从思想观念、价值选择、文化建构等诸多层面推进政治统治的合理性</a:t>
            </a:r>
            <a:r>
              <a:rPr lang="zh-CN" altLang="zh-CN" sz="2800" dirty="0"/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0631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75856" y="270892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</a:t>
            </a:r>
            <a:endParaRPr lang="zh-CN" altLang="en-US" sz="5400" dirty="0">
              <a:solidFill>
                <a:schemeClr val="accent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039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1196752"/>
            <a:ext cx="8280920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意识形态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的基本功</a:t>
            </a:r>
            <a:r>
              <a:rPr lang="zh-CN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5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其一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具有阶级维护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5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其二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具有批判性和整合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性功能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5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其三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具有现实导向和理想追求的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65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33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3851" y="980728"/>
            <a:ext cx="8640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的中心工作和意识形态工作同等重要</a:t>
            </a:r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</a:t>
            </a:r>
            <a:endParaRPr lang="zh-CN" altLang="zh-CN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1" y="2060849"/>
            <a:ext cx="3473926" cy="29945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37573" y="1412776"/>
            <a:ext cx="50431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  <a:p>
            <a:pPr>
              <a:lnSpc>
                <a:spcPts val="4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建设是党的中心工作，意识形态工作是党的一项极端重要的工作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800" dirty="0" smtClean="0">
                <a:solidFill>
                  <a:schemeClr val="tx1"/>
                </a:solidFill>
              </a:rPr>
              <a:t>能否</a:t>
            </a:r>
            <a:r>
              <a:rPr lang="zh-CN" altLang="zh-CN" sz="2800" dirty="0">
                <a:solidFill>
                  <a:schemeClr val="tx1"/>
                </a:solidFill>
              </a:rPr>
              <a:t>做好意识形态工作，</a:t>
            </a:r>
            <a:r>
              <a:rPr lang="zh-CN" altLang="zh-CN" sz="2800" dirty="0">
                <a:solidFill>
                  <a:schemeClr val="accent6"/>
                </a:solidFill>
              </a:rPr>
              <a:t>事关党的前途命运，事关国家长治久安，事关民族凝聚力和</a:t>
            </a:r>
            <a:r>
              <a:rPr lang="zh-CN" altLang="zh-CN" sz="2800" dirty="0" smtClean="0">
                <a:solidFill>
                  <a:schemeClr val="accent6"/>
                </a:solidFill>
              </a:rPr>
              <a:t>向心力</a:t>
            </a:r>
            <a:r>
              <a:rPr lang="zh-CN" altLang="en-US" sz="28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——2013</a:t>
            </a:r>
            <a:r>
              <a:rPr lang="zh-CN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zh-CN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在全国宣传思想工作会议上</a:t>
            </a:r>
            <a:r>
              <a:rPr lang="zh-CN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的讲话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42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7504" y="1052736"/>
            <a:ext cx="90010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二、</a:t>
            </a:r>
            <a:r>
              <a:rPr lang="zh-CN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十九</a:t>
            </a:r>
            <a:r>
              <a:rPr lang="zh-CN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大精神</a:t>
            </a:r>
            <a:r>
              <a:rPr lang="zh-CN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与当前</a:t>
            </a:r>
            <a:r>
              <a:rPr lang="zh-CN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我国意识形态</a:t>
            </a:r>
            <a:r>
              <a:rPr lang="zh-CN" altLang="zh-CN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主旋律</a:t>
            </a:r>
            <a:endParaRPr lang="en-US" altLang="zh-CN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36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对十九大精神和习近平新时代中国特色社会主义</a:t>
            </a:r>
            <a:r>
              <a:rPr lang="zh-CN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思想的深入研究与学习宣传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即时宣讲为精准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情感解读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理性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审视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精神领会为科学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践行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变政治表达为学术阐释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条块解读为体系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梳理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endParaRPr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3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836712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十九大的灵魂、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主线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的全面认识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——“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习近平新时代中国特色社会主义思想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链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接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新时代的“三个意味着”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的深刻领会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意味着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站起来、富起来到强起来的伟大飞跃；意味着高高举起中国特色社会主义伟大旗帜；意味着为解决人类问题贡献了中国智慧和中国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    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三个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内容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的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链接</a:t>
            </a:r>
            <a:endParaRPr lang="en-US" altLang="zh-CN" sz="24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历史方位的正确认识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“走近”，不是“走进”，不是走到，更不是来到世界舞台的中央。（辩证看待韬光养晦、主权搁置、共同开发，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赢得和平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院士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胡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鞍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0" action="ppaction://hlinkfile"/>
              </a:rPr>
              <a:t>钢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1" action="ppaction://hlinkfile"/>
              </a:rPr>
              <a:t>向松祚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2" action="ppaction://hlinkfile"/>
              </a:rPr>
              <a:t>刘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亚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3" action="ppaction://hlinkfile"/>
              </a:rPr>
              <a:t>东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4" action="ppaction://hlinkfile"/>
              </a:rPr>
              <a:t>盛世危言</a:t>
            </a:r>
            <a:endParaRPr lang="zh-CN" altLang="en-US" sz="24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440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1520" y="764704"/>
            <a:ext cx="87126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党的全面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领导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的认识与践行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党是领导一切的到党和国家机构改革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领导一切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管理一切、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党政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分工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不是党政分开、党的集体领导不是党委书记领导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党和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4" action="ppaction://hlinkfile"/>
              </a:rPr>
              <a:t>国家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5" action="ppaction://hlinkfile"/>
              </a:rPr>
              <a:t>机构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6" action="ppaction://hlinkfile"/>
              </a:rPr>
              <a:t>改革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7" action="ppaction://hlinkfile"/>
              </a:rPr>
              <a:t>修宪</a:t>
            </a:r>
            <a:endParaRPr lang="zh-CN" altLang="zh-CN" sz="24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主要矛盾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的辩证认识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变与不变的问题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。不仅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要看到我们的主要矛盾的“变”，更要看到我们的基本国情和最大的发展中国家的国际地位没有变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8" action="ppaction://hlinkfile"/>
              </a:rPr>
              <a:t>美好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9" action="ppaction://hlinkfile"/>
              </a:rPr>
              <a:t>不平衡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0" action="ppaction://hlinkfile"/>
              </a:rPr>
              <a:t>不变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1" action="ppaction://hlinkfile"/>
              </a:rPr>
              <a:t>雷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2" action="ppaction://hlinkfile"/>
              </a:rPr>
              <a:t>文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3" action="ppaction://hlinkfile"/>
              </a:rPr>
              <a:t>雷语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4" action="ppaction://hlinkfile"/>
              </a:rPr>
              <a:t>日本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5" action="ppaction://hlinkfile"/>
              </a:rPr>
              <a:t>人民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6" action="ppaction://hlinkfile"/>
              </a:rPr>
              <a:t>日报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社会主义核心价值观的再解读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</a:t>
            </a:r>
            <a:r>
              <a:rPr lang="zh-CN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价值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与普世价值批判       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7" action="ppaction://hlinkfile"/>
              </a:rPr>
              <a:t>核心价值观</a:t>
            </a:r>
            <a:endParaRPr lang="zh-CN" altLang="zh-CN" sz="24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403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5536" y="908720"/>
            <a:ext cx="835292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6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深刻领会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“初心”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与“使命”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——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中国共产党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初心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与使命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就是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民族独立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人民幸福、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强大、民族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复兴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初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心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）如何看待“以人民为中心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与党的宗旨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与党的历代领导集体或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核心一脉相承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毛泽东、邓小平、江泽民、胡锦涛直到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习近平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36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）深刻领会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坚持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公有制为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主体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pPr>
              <a:lnSpc>
                <a:spcPts val="436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——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“人”或“人民”的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632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chemeClr val="hlink">
                <a:gamma/>
                <a:shade val="46275"/>
                <a:invGamma/>
                <a:alpha val="100000"/>
              </a:schemeClr>
            </a:gs>
            <a:gs pos="100000">
              <a:schemeClr val="hlink">
                <a:alpha val="100000"/>
              </a:schemeClr>
            </a:gs>
          </a:gsLst>
          <a:lin ang="2700000" scaled="1"/>
          <a:tileRect/>
        </a:gradFill>
        <a:ln w="9525" cap="flat" cmpd="sng">
          <a:solidFill>
            <a:schemeClr val="tx1"/>
          </a:solidFill>
          <a:prstDash val="solid"/>
          <a:miter/>
          <a:headEnd type="none" w="med" len="med"/>
          <a:tailEnd type="none" w="med" len="med"/>
        </a:ln>
      </a:spPr>
      <a:bodyPr/>
      <a:lstStyle>
        <a:defPPr>
          <a:defRPr lang="zh-CN" altLang="en-US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2461</Words>
  <Application>Microsoft Office PowerPoint</Application>
  <PresentationFormat>全屏显示(4:3)</PresentationFormat>
  <Paragraphs>318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等线</vt:lpstr>
      <vt:lpstr>等线 Light</vt:lpstr>
      <vt:lpstr>仿宋</vt:lpstr>
      <vt:lpstr>仿宋_GB2312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1_2016-VI主题</vt:lpstr>
      <vt:lpstr> 当代我国意识形态热点和前沿问题</vt:lpstr>
      <vt:lpstr>十九大精神与当代我国意识形态热点和前沿问题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3．对当代中国马克思主义的自信在加强     ——中国特色哲学社会科学话语体系、学术体系、学科体系的构建              构 建</vt:lpstr>
      <vt:lpstr>  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 资本主义发展的历史进程</dc:title>
  <dc:subject>资本主义发展的历史进程</dc:subject>
  <dc:creator>黄良才</dc:creator>
  <cp:lastModifiedBy>w_yan</cp:lastModifiedBy>
  <cp:revision>1638</cp:revision>
  <dcterms:created xsi:type="dcterms:W3CDTF">2006-10-15T02:46:00Z</dcterms:created>
  <dcterms:modified xsi:type="dcterms:W3CDTF">2018-11-16T11:46:27Z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TC011408322052</vt:lpwstr>
  </property>
  <property fmtid="{D5CDD505-2E9C-101B-9397-08002B2CF9AE}" pid="3" name="KSOProductBuildVer">
    <vt:lpwstr>2052-10.1.0.6929</vt:lpwstr>
  </property>
</Properties>
</file>